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33"/>
  </p:notesMasterIdLst>
  <p:sldIdLst>
    <p:sldId id="518" r:id="rId5"/>
    <p:sldId id="434" r:id="rId6"/>
    <p:sldId id="435" r:id="rId7"/>
    <p:sldId id="573" r:id="rId8"/>
    <p:sldId id="540" r:id="rId9"/>
    <p:sldId id="570" r:id="rId10"/>
    <p:sldId id="476" r:id="rId11"/>
    <p:sldId id="509" r:id="rId12"/>
    <p:sldId id="565" r:id="rId13"/>
    <p:sldId id="571" r:id="rId14"/>
    <p:sldId id="568" r:id="rId15"/>
    <p:sldId id="572" r:id="rId16"/>
    <p:sldId id="566" r:id="rId17"/>
    <p:sldId id="567" r:id="rId18"/>
    <p:sldId id="510" r:id="rId19"/>
    <p:sldId id="569" r:id="rId20"/>
    <p:sldId id="511" r:id="rId21"/>
    <p:sldId id="560" r:id="rId22"/>
    <p:sldId id="563" r:id="rId23"/>
    <p:sldId id="512" r:id="rId24"/>
    <p:sldId id="544" r:id="rId25"/>
    <p:sldId id="523" r:id="rId26"/>
    <p:sldId id="543" r:id="rId27"/>
    <p:sldId id="542" r:id="rId28"/>
    <p:sldId id="422" r:id="rId29"/>
    <p:sldId id="449" r:id="rId30"/>
    <p:sldId id="354" r:id="rId31"/>
    <p:sldId id="31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D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24" autoAdjust="0"/>
  </p:normalViewPr>
  <p:slideViewPr>
    <p:cSldViewPr>
      <p:cViewPr varScale="1">
        <p:scale>
          <a:sx n="61" d="100"/>
          <a:sy n="61" d="100"/>
        </p:scale>
        <p:origin x="14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kotowski\AppData\Local\Microsoft\Windows\Temporary%20Internet%20Files\Content.Outlook\6ANK7HBM\GRF%20By%20Categor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FY 2012 GRF 
Operating Expenditures and Transfers Out
$33,291 Million</a:t>
            </a:r>
          </a:p>
        </c:rich>
      </c:tx>
      <c:layout>
        <c:manualLayout>
          <c:xMode val="edge"/>
          <c:yMode val="edge"/>
          <c:x val="0.25672659793137237"/>
          <c:y val="2.6392980773017088E-2"/>
        </c:manualLayout>
      </c:layout>
      <c:overlay val="0"/>
      <c:spPr>
        <a:noFill/>
        <a:ln w="25400">
          <a:noFill/>
        </a:ln>
      </c:spPr>
    </c:title>
    <c:autoTitleDeleted val="0"/>
    <c:view3D>
      <c:rotX val="3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932765496232543E-2"/>
          <c:y val="0.28885651179357602"/>
          <c:w val="0.59192857514307728"/>
          <c:h val="0.5337247222987904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33CC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7F24-47BF-BEA9-DA3A0F750706}"/>
              </c:ext>
            </c:extLst>
          </c:dPt>
          <c:dPt>
            <c:idx val="1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F24-47BF-BEA9-DA3A0F750706}"/>
              </c:ext>
            </c:extLst>
          </c:dPt>
          <c:dPt>
            <c:idx val="2"/>
            <c:bubble3D val="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F24-47BF-BEA9-DA3A0F750706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F24-47BF-BEA9-DA3A0F750706}"/>
              </c:ext>
            </c:extLst>
          </c:dPt>
          <c:dPt>
            <c:idx val="4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7F24-47BF-BEA9-DA3A0F750706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F24-47BF-BEA9-DA3A0F750706}"/>
              </c:ext>
            </c:extLst>
          </c:dPt>
          <c:dPt>
            <c:idx val="6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F24-47BF-BEA9-DA3A0F750706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F24-47BF-BEA9-DA3A0F750706}"/>
              </c:ext>
            </c:extLst>
          </c:dPt>
          <c:dPt>
            <c:idx val="8"/>
            <c:bubble3D val="0"/>
            <c:spPr>
              <a:solidFill>
                <a:srgbClr val="FFCC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F24-47BF-BEA9-DA3A0F750706}"/>
              </c:ext>
            </c:extLst>
          </c:dPt>
          <c:dLbls>
            <c:dLbl>
              <c:idx val="0"/>
              <c:layout>
                <c:manualLayout>
                  <c:x val="2.4290774830172203E-2"/>
                  <c:y val="-6.0112860517633496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Government Services 
3.4%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F24-47BF-BEA9-DA3A0F750706}"/>
                </c:ext>
              </c:extLst>
            </c:dLbl>
            <c:dLbl>
              <c:idx val="1"/>
              <c:layout>
                <c:manualLayout>
                  <c:x val="7.2397687397163651E-2"/>
                  <c:y val="-8.6615635348843562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Public Safety and Regulation
4.7%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F24-47BF-BEA9-DA3A0F750706}"/>
                </c:ext>
              </c:extLst>
            </c:dLbl>
            <c:dLbl>
              <c:idx val="2"/>
              <c:layout>
                <c:manualLayout>
                  <c:x val="0.11160815265271792"/>
                  <c:y val="1.121092543110913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Human Services
15.4%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F24-47BF-BEA9-DA3A0F750706}"/>
                </c:ext>
              </c:extLst>
            </c:dLbl>
            <c:dLbl>
              <c:idx val="3"/>
              <c:layout>
                <c:manualLayout>
                  <c:x val="-7.6256679074343942E-2"/>
                  <c:y val="9.019893288835254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Medicaid/Healthcare
24.6%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F24-47BF-BEA9-DA3A0F750706}"/>
                </c:ext>
              </c:extLst>
            </c:dLbl>
            <c:dLbl>
              <c:idx val="4"/>
              <c:layout>
                <c:manualLayout>
                  <c:x val="0.10812446311344549"/>
                  <c:y val="6.9011165642759054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P-12 Education
20.3%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F24-47BF-BEA9-DA3A0F750706}"/>
                </c:ext>
              </c:extLst>
            </c:dLbl>
            <c:dLbl>
              <c:idx val="5"/>
              <c:layout>
                <c:manualLayout>
                  <c:x val="2.2421536937237791E-3"/>
                  <c:y val="0.1365850783769967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Higher Education
6.3%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F24-47BF-BEA9-DA3A0F750706}"/>
                </c:ext>
              </c:extLst>
            </c:dLbl>
            <c:dLbl>
              <c:idx val="6"/>
              <c:layout>
                <c:manualLayout>
                  <c:x val="4.0358766487027971E-2"/>
                  <c:y val="-9.794222358958336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Pensions
12.6%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F24-47BF-BEA9-DA3A0F750706}"/>
                </c:ext>
              </c:extLst>
            </c:dLbl>
            <c:dLbl>
              <c:idx val="7"/>
              <c:layout>
                <c:manualLayout>
                  <c:x val="-2.6628972529261836E-2"/>
                  <c:y val="-6.3155298539679799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Debt Service
6.5%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F24-47BF-BEA9-DA3A0F750706}"/>
                </c:ext>
              </c:extLst>
            </c:dLbl>
            <c:dLbl>
              <c:idx val="8"/>
              <c:layout>
                <c:manualLayout>
                  <c:x val="2.9132175026189835E-2"/>
                  <c:y val="-6.539114711317241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Statutory Transfers Out
6.1%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F24-47BF-BEA9-DA3A0F750706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Government Services - $1,141.3</c:v>
                </c:pt>
                <c:pt idx="1">
                  <c:v>Public Safety and Regulation - $1,578.9</c:v>
                </c:pt>
                <c:pt idx="2">
                  <c:v>Human Services - $5,137.4</c:v>
                </c:pt>
                <c:pt idx="3">
                  <c:v>Medicaid/Healthcare - $8,200.7</c:v>
                </c:pt>
                <c:pt idx="4">
                  <c:v>P-12 Education - $6.750.4</c:v>
                </c:pt>
                <c:pt idx="5">
                  <c:v>Higher Ed - $2,092.4</c:v>
                </c:pt>
                <c:pt idx="6">
                  <c:v>Pensions - $4,200.0</c:v>
                </c:pt>
                <c:pt idx="7">
                  <c:v>Debt Service¹ - $2,170.0</c:v>
                </c:pt>
                <c:pt idx="8">
                  <c:v>Statutory Transfers Out²- $2,020.5</c:v>
                </c:pt>
              </c:strCache>
            </c:strRef>
          </c:cat>
          <c:val>
            <c:numRef>
              <c:f>Sheet1!$B$25:$J$25</c:f>
              <c:numCache>
                <c:formatCode>"$"#,##0.0</c:formatCode>
                <c:ptCount val="9"/>
                <c:pt idx="0">
                  <c:v>1141333.3390000004</c:v>
                </c:pt>
                <c:pt idx="1">
                  <c:v>1578888.8</c:v>
                </c:pt>
                <c:pt idx="2">
                  <c:v>5137442.8</c:v>
                </c:pt>
                <c:pt idx="3">
                  <c:v>8200736.2000000002</c:v>
                </c:pt>
                <c:pt idx="4">
                  <c:v>6750386.7000000002</c:v>
                </c:pt>
                <c:pt idx="5">
                  <c:v>2092412</c:v>
                </c:pt>
                <c:pt idx="6">
                  <c:v>4200000</c:v>
                </c:pt>
                <c:pt idx="7">
                  <c:v>2170000</c:v>
                </c:pt>
                <c:pt idx="8">
                  <c:v>2020531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24-47BF-BEA9-DA3A0F750706}"/>
            </c:ext>
          </c:extLst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7F24-47BF-BEA9-DA3A0F750706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F24-47BF-BEA9-DA3A0F750706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7F24-47BF-BEA9-DA3A0F750706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F24-47BF-BEA9-DA3A0F750706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Government Services - $1,141.3</c:v>
                </c:pt>
                <c:pt idx="1">
                  <c:v>Public Safety and Regulation - $1,578.9</c:v>
                </c:pt>
                <c:pt idx="2">
                  <c:v>Human Services - $5,137.4</c:v>
                </c:pt>
                <c:pt idx="3">
                  <c:v>Medicaid/Healthcare - $8,200.7</c:v>
                </c:pt>
                <c:pt idx="4">
                  <c:v>P-12 Education - $6.750.4</c:v>
                </c:pt>
                <c:pt idx="5">
                  <c:v>Higher Ed - $2,092.4</c:v>
                </c:pt>
                <c:pt idx="6">
                  <c:v>Pensions - $4,200.0</c:v>
                </c:pt>
                <c:pt idx="7">
                  <c:v>Debt Service¹ - $2,170.0</c:v>
                </c:pt>
                <c:pt idx="8">
                  <c:v>Statutory Transfers Out²- $2,020.5</c:v>
                </c:pt>
              </c:strCache>
            </c:strRef>
          </c:cat>
          <c:val>
            <c:numRef>
              <c:f>'C:\APPROP\FY 12\Projects\JJC Charts\City Club\[Becky''s GRF by Category (Gov)4.18.11.xls]Sheet1'!$B$26:$F$26</c:f>
              <c:numCache>
                <c:formatCode>General</c:formatCode>
                <c:ptCount val="5"/>
                <c:pt idx="0">
                  <c:v>7.6646460048598652E-2</c:v>
                </c:pt>
                <c:pt idx="1">
                  <c:v>4.5095264513748574E-2</c:v>
                </c:pt>
                <c:pt idx="2">
                  <c:v>0.14912225593952552</c:v>
                </c:pt>
                <c:pt idx="3">
                  <c:v>0.21103564528986071</c:v>
                </c:pt>
                <c:pt idx="4">
                  <c:v>0.20136125868740948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F24-47BF-BEA9-DA3A0F750706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937256919830413"/>
          <c:y val="0.66422334945426298"/>
          <c:w val="0.31502259396819093"/>
          <c:h val="0.3284459829531015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66272B-4498-4D9A-A1FE-D3930A2600EF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</dgm:pt>
    <dgm:pt modelId="{E54A12A6-F957-4BEE-B108-C445498197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BUDGETING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FOR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RESULTS</a:t>
          </a:r>
        </a:p>
      </dgm:t>
    </dgm:pt>
    <dgm:pt modelId="{79915024-8022-4FF5-AD58-E0066E1AA2D6}" type="parTrans" cxnId="{E3241787-1D76-4FD1-A1F1-8EAF385CABE5}">
      <dgm:prSet/>
      <dgm:spPr/>
      <dgm:t>
        <a:bodyPr/>
        <a:lstStyle/>
        <a:p>
          <a:endParaRPr lang="en-US"/>
        </a:p>
      </dgm:t>
    </dgm:pt>
    <dgm:pt modelId="{C6330123-7AE6-45B8-835F-2C2D4FA5796A}" type="sibTrans" cxnId="{E3241787-1D76-4FD1-A1F1-8EAF385CABE5}">
      <dgm:prSet/>
      <dgm:spPr/>
      <dgm:t>
        <a:bodyPr/>
        <a:lstStyle/>
        <a:p>
          <a:endParaRPr lang="en-US"/>
        </a:p>
      </dgm:t>
    </dgm:pt>
    <dgm:pt modelId="{C0B9B4C7-1F82-40B5-BF87-480A416AD2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Senate Bill 3660 –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Requires agencies to establish outcomes and performance based measurements; multi-year revenue forecasts</a:t>
          </a:r>
        </a:p>
      </dgm:t>
    </dgm:pt>
    <dgm:pt modelId="{19E8BE71-4EAC-4729-83CF-B8F7D35B1142}" type="parTrans" cxnId="{A21EBD5E-3D99-4DFC-AA32-7DAB22EA648F}">
      <dgm:prSet/>
      <dgm:spPr/>
      <dgm:t>
        <a:bodyPr/>
        <a:lstStyle/>
        <a:p>
          <a:endParaRPr lang="en-US"/>
        </a:p>
      </dgm:t>
    </dgm:pt>
    <dgm:pt modelId="{B0A3AA18-6483-4514-A132-8B3116FE4A86}" type="sibTrans" cxnId="{A21EBD5E-3D99-4DFC-AA32-7DAB22EA648F}">
      <dgm:prSet/>
      <dgm:spPr/>
      <dgm:t>
        <a:bodyPr/>
        <a:lstStyle/>
        <a:p>
          <a:endParaRPr lang="en-US"/>
        </a:p>
      </dgm:t>
    </dgm:pt>
    <dgm:pt modelId="{7BDFA4DC-6E67-4C3B-9355-3708B4EFFA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House Bill 5424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Mandates realistic revenue number in establishing state budget ; deduct fixed costs</a:t>
          </a:r>
        </a:p>
      </dgm:t>
    </dgm:pt>
    <dgm:pt modelId="{47EACC95-4748-49E0-A59B-7E94AD104E47}" type="parTrans" cxnId="{95002164-62A5-4E39-96BF-38CC659FB1A2}">
      <dgm:prSet/>
      <dgm:spPr/>
      <dgm:t>
        <a:bodyPr/>
        <a:lstStyle/>
        <a:p>
          <a:endParaRPr lang="en-US"/>
        </a:p>
      </dgm:t>
    </dgm:pt>
    <dgm:pt modelId="{656FBD00-C14B-4200-AEEF-E78AC36F33F9}" type="sibTrans" cxnId="{95002164-62A5-4E39-96BF-38CC659FB1A2}">
      <dgm:prSet/>
      <dgm:spPr/>
      <dgm:t>
        <a:bodyPr/>
        <a:lstStyle/>
        <a:p>
          <a:endParaRPr lang="en-US"/>
        </a:p>
      </dgm:t>
    </dgm:pt>
    <dgm:pt modelId="{30E86742-4390-42B0-B357-FA598C8F5E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Senate Bill 3708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Taxpayers get access to quarterly budget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Statements: Actual vs. Budgeted Results</a:t>
          </a:r>
        </a:p>
      </dgm:t>
    </dgm:pt>
    <dgm:pt modelId="{9A027579-25BB-4413-B770-FA8351929813}" type="parTrans" cxnId="{FA8AC779-0ED5-4D84-A00A-EBA42C116B6D}">
      <dgm:prSet/>
      <dgm:spPr/>
      <dgm:t>
        <a:bodyPr/>
        <a:lstStyle/>
        <a:p>
          <a:endParaRPr lang="en-US"/>
        </a:p>
      </dgm:t>
    </dgm:pt>
    <dgm:pt modelId="{83EC59F5-F1B2-4E0D-8CE5-AA52A3FFF8DD}" type="sibTrans" cxnId="{FA8AC779-0ED5-4D84-A00A-EBA42C116B6D}">
      <dgm:prSet/>
      <dgm:spPr/>
      <dgm:t>
        <a:bodyPr/>
        <a:lstStyle/>
        <a:p>
          <a:endParaRPr lang="en-US"/>
        </a:p>
      </dgm:t>
    </dgm:pt>
    <dgm:pt modelId="{8DC1FF43-4F4F-4720-BC6E-14465A10DF73}" type="pres">
      <dgm:prSet presAssocID="{A266272B-4498-4D9A-A1FE-D3930A2600E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9CF6609-77C0-4664-BEFC-785E793C5D9D}" type="pres">
      <dgm:prSet presAssocID="{E54A12A6-F957-4BEE-B108-C44549819722}" presName="root1" presStyleCnt="0"/>
      <dgm:spPr/>
    </dgm:pt>
    <dgm:pt modelId="{E024FF5A-5FE9-4B32-8686-E5F39D95DBD4}" type="pres">
      <dgm:prSet presAssocID="{E54A12A6-F957-4BEE-B108-C44549819722}" presName="LevelOneTextNode" presStyleLbl="node0" presStyleIdx="0" presStyleCnt="1">
        <dgm:presLayoutVars>
          <dgm:chPref val="3"/>
        </dgm:presLayoutVars>
      </dgm:prSet>
      <dgm:spPr/>
    </dgm:pt>
    <dgm:pt modelId="{E44AF567-92D0-4DBE-AEE2-ED000CB7815A}" type="pres">
      <dgm:prSet presAssocID="{E54A12A6-F957-4BEE-B108-C44549819722}" presName="level2hierChild" presStyleCnt="0"/>
      <dgm:spPr/>
    </dgm:pt>
    <dgm:pt modelId="{B93C5159-B942-4381-B693-15ECC0555235}" type="pres">
      <dgm:prSet presAssocID="{19E8BE71-4EAC-4729-83CF-B8F7D35B1142}" presName="conn2-1" presStyleLbl="parChTrans1D2" presStyleIdx="0" presStyleCnt="3"/>
      <dgm:spPr/>
    </dgm:pt>
    <dgm:pt modelId="{F2C258DF-705C-4DBC-AFEF-642A4E0B4E44}" type="pres">
      <dgm:prSet presAssocID="{19E8BE71-4EAC-4729-83CF-B8F7D35B1142}" presName="connTx" presStyleLbl="parChTrans1D2" presStyleIdx="0" presStyleCnt="3"/>
      <dgm:spPr/>
    </dgm:pt>
    <dgm:pt modelId="{4502D5EE-C61F-46DD-ADC5-A2F2A75D7804}" type="pres">
      <dgm:prSet presAssocID="{C0B9B4C7-1F82-40B5-BF87-480A416AD219}" presName="root2" presStyleCnt="0"/>
      <dgm:spPr/>
    </dgm:pt>
    <dgm:pt modelId="{ED2C133B-ED4C-4C16-8C4E-D9EE07E36FDB}" type="pres">
      <dgm:prSet presAssocID="{C0B9B4C7-1F82-40B5-BF87-480A416AD219}" presName="LevelTwoTextNode" presStyleLbl="node2" presStyleIdx="0" presStyleCnt="3">
        <dgm:presLayoutVars>
          <dgm:chPref val="3"/>
        </dgm:presLayoutVars>
      </dgm:prSet>
      <dgm:spPr/>
    </dgm:pt>
    <dgm:pt modelId="{F9E34FE5-D2BC-4BBD-8444-FAA745045F35}" type="pres">
      <dgm:prSet presAssocID="{C0B9B4C7-1F82-40B5-BF87-480A416AD219}" presName="level3hierChild" presStyleCnt="0"/>
      <dgm:spPr/>
    </dgm:pt>
    <dgm:pt modelId="{7CEA376A-1117-4E39-A4DC-71848002D00F}" type="pres">
      <dgm:prSet presAssocID="{9A027579-25BB-4413-B770-FA8351929813}" presName="conn2-1" presStyleLbl="parChTrans1D2" presStyleIdx="1" presStyleCnt="3"/>
      <dgm:spPr/>
    </dgm:pt>
    <dgm:pt modelId="{A41365F5-F46D-46F2-8C27-3C2C7D418810}" type="pres">
      <dgm:prSet presAssocID="{9A027579-25BB-4413-B770-FA8351929813}" presName="connTx" presStyleLbl="parChTrans1D2" presStyleIdx="1" presStyleCnt="3"/>
      <dgm:spPr/>
    </dgm:pt>
    <dgm:pt modelId="{E3A950F8-6540-49BC-B552-655F62EDD97B}" type="pres">
      <dgm:prSet presAssocID="{30E86742-4390-42B0-B357-FA598C8F5E07}" presName="root2" presStyleCnt="0"/>
      <dgm:spPr/>
    </dgm:pt>
    <dgm:pt modelId="{2D07DF2E-DAE1-411C-84DD-7A41162D1DC3}" type="pres">
      <dgm:prSet presAssocID="{30E86742-4390-42B0-B357-FA598C8F5E07}" presName="LevelTwoTextNode" presStyleLbl="node2" presStyleIdx="1" presStyleCnt="3">
        <dgm:presLayoutVars>
          <dgm:chPref val="3"/>
        </dgm:presLayoutVars>
      </dgm:prSet>
      <dgm:spPr/>
    </dgm:pt>
    <dgm:pt modelId="{8BA78DE3-D8FE-4D9F-B7AF-1DA348859151}" type="pres">
      <dgm:prSet presAssocID="{30E86742-4390-42B0-B357-FA598C8F5E07}" presName="level3hierChild" presStyleCnt="0"/>
      <dgm:spPr/>
    </dgm:pt>
    <dgm:pt modelId="{D780C8FF-8B15-47C3-985E-8DE06DF86706}" type="pres">
      <dgm:prSet presAssocID="{47EACC95-4748-49E0-A59B-7E94AD104E47}" presName="conn2-1" presStyleLbl="parChTrans1D2" presStyleIdx="2" presStyleCnt="3"/>
      <dgm:spPr/>
    </dgm:pt>
    <dgm:pt modelId="{9C5F032A-61E8-4ACE-8188-AC5F1E195115}" type="pres">
      <dgm:prSet presAssocID="{47EACC95-4748-49E0-A59B-7E94AD104E47}" presName="connTx" presStyleLbl="parChTrans1D2" presStyleIdx="2" presStyleCnt="3"/>
      <dgm:spPr/>
    </dgm:pt>
    <dgm:pt modelId="{1278D247-D23F-4AE9-AEB3-42E2A6673916}" type="pres">
      <dgm:prSet presAssocID="{7BDFA4DC-6E67-4C3B-9355-3708B4EFFACE}" presName="root2" presStyleCnt="0"/>
      <dgm:spPr/>
    </dgm:pt>
    <dgm:pt modelId="{807395B4-C8AD-4A3D-8EFA-B968039816B9}" type="pres">
      <dgm:prSet presAssocID="{7BDFA4DC-6E67-4C3B-9355-3708B4EFFACE}" presName="LevelTwoTextNode" presStyleLbl="node2" presStyleIdx="2" presStyleCnt="3">
        <dgm:presLayoutVars>
          <dgm:chPref val="3"/>
        </dgm:presLayoutVars>
      </dgm:prSet>
      <dgm:spPr/>
    </dgm:pt>
    <dgm:pt modelId="{0604B69E-394A-4D7F-BB97-C7A44043BABB}" type="pres">
      <dgm:prSet presAssocID="{7BDFA4DC-6E67-4C3B-9355-3708B4EFFACE}" presName="level3hierChild" presStyleCnt="0"/>
      <dgm:spPr/>
    </dgm:pt>
  </dgm:ptLst>
  <dgm:cxnLst>
    <dgm:cxn modelId="{9F1A4910-0852-469F-9528-1E3479CE6837}" type="presOf" srcId="{30E86742-4390-42B0-B357-FA598C8F5E07}" destId="{2D07DF2E-DAE1-411C-84DD-7A41162D1DC3}" srcOrd="0" destOrd="0" presId="urn:microsoft.com/office/officeart/2005/8/layout/hierarchy2"/>
    <dgm:cxn modelId="{BBF4012C-B87E-4F68-AD2A-1B4BA87D4AAC}" type="presOf" srcId="{7BDFA4DC-6E67-4C3B-9355-3708B4EFFACE}" destId="{807395B4-C8AD-4A3D-8EFA-B968039816B9}" srcOrd="0" destOrd="0" presId="urn:microsoft.com/office/officeart/2005/8/layout/hierarchy2"/>
    <dgm:cxn modelId="{54528936-545B-4172-9AD2-10AA6C1F995D}" type="presOf" srcId="{9A027579-25BB-4413-B770-FA8351929813}" destId="{7CEA376A-1117-4E39-A4DC-71848002D00F}" srcOrd="0" destOrd="0" presId="urn:microsoft.com/office/officeart/2005/8/layout/hierarchy2"/>
    <dgm:cxn modelId="{A21EBD5E-3D99-4DFC-AA32-7DAB22EA648F}" srcId="{E54A12A6-F957-4BEE-B108-C44549819722}" destId="{C0B9B4C7-1F82-40B5-BF87-480A416AD219}" srcOrd="0" destOrd="0" parTransId="{19E8BE71-4EAC-4729-83CF-B8F7D35B1142}" sibTransId="{B0A3AA18-6483-4514-A132-8B3116FE4A86}"/>
    <dgm:cxn modelId="{1C2E3241-8E56-469C-BECD-A32BA6454F3C}" type="presOf" srcId="{47EACC95-4748-49E0-A59B-7E94AD104E47}" destId="{D780C8FF-8B15-47C3-985E-8DE06DF86706}" srcOrd="0" destOrd="0" presId="urn:microsoft.com/office/officeart/2005/8/layout/hierarchy2"/>
    <dgm:cxn modelId="{95002164-62A5-4E39-96BF-38CC659FB1A2}" srcId="{E54A12A6-F957-4BEE-B108-C44549819722}" destId="{7BDFA4DC-6E67-4C3B-9355-3708B4EFFACE}" srcOrd="2" destOrd="0" parTransId="{47EACC95-4748-49E0-A59B-7E94AD104E47}" sibTransId="{656FBD00-C14B-4200-AEEF-E78AC36F33F9}"/>
    <dgm:cxn modelId="{B45FE04D-4352-4ECE-97B5-69B75D11D3C7}" type="presOf" srcId="{19E8BE71-4EAC-4729-83CF-B8F7D35B1142}" destId="{F2C258DF-705C-4DBC-AFEF-642A4E0B4E44}" srcOrd="1" destOrd="0" presId="urn:microsoft.com/office/officeart/2005/8/layout/hierarchy2"/>
    <dgm:cxn modelId="{053A9477-F33C-4CF3-8A52-7CCD59DD0B8C}" type="presOf" srcId="{19E8BE71-4EAC-4729-83CF-B8F7D35B1142}" destId="{B93C5159-B942-4381-B693-15ECC0555235}" srcOrd="0" destOrd="0" presId="urn:microsoft.com/office/officeart/2005/8/layout/hierarchy2"/>
    <dgm:cxn modelId="{FA8AC779-0ED5-4D84-A00A-EBA42C116B6D}" srcId="{E54A12A6-F957-4BEE-B108-C44549819722}" destId="{30E86742-4390-42B0-B357-FA598C8F5E07}" srcOrd="1" destOrd="0" parTransId="{9A027579-25BB-4413-B770-FA8351929813}" sibTransId="{83EC59F5-F1B2-4E0D-8CE5-AA52A3FFF8DD}"/>
    <dgm:cxn modelId="{E3241787-1D76-4FD1-A1F1-8EAF385CABE5}" srcId="{A266272B-4498-4D9A-A1FE-D3930A2600EF}" destId="{E54A12A6-F957-4BEE-B108-C44549819722}" srcOrd="0" destOrd="0" parTransId="{79915024-8022-4FF5-AD58-E0066E1AA2D6}" sibTransId="{C6330123-7AE6-45B8-835F-2C2D4FA5796A}"/>
    <dgm:cxn modelId="{DD9C978F-E434-48A0-85F5-37090964B370}" type="presOf" srcId="{E54A12A6-F957-4BEE-B108-C44549819722}" destId="{E024FF5A-5FE9-4B32-8686-E5F39D95DBD4}" srcOrd="0" destOrd="0" presId="urn:microsoft.com/office/officeart/2005/8/layout/hierarchy2"/>
    <dgm:cxn modelId="{CC2625BE-5C1B-4652-9498-482FC9D7EB46}" type="presOf" srcId="{9A027579-25BB-4413-B770-FA8351929813}" destId="{A41365F5-F46D-46F2-8C27-3C2C7D418810}" srcOrd="1" destOrd="0" presId="urn:microsoft.com/office/officeart/2005/8/layout/hierarchy2"/>
    <dgm:cxn modelId="{62B1A6CB-23C0-47BA-A7E1-2537B8D71517}" type="presOf" srcId="{A266272B-4498-4D9A-A1FE-D3930A2600EF}" destId="{8DC1FF43-4F4F-4720-BC6E-14465A10DF73}" srcOrd="0" destOrd="0" presId="urn:microsoft.com/office/officeart/2005/8/layout/hierarchy2"/>
    <dgm:cxn modelId="{1E04D2CB-8D13-44B5-983C-4161A2C83CAD}" type="presOf" srcId="{C0B9B4C7-1F82-40B5-BF87-480A416AD219}" destId="{ED2C133B-ED4C-4C16-8C4E-D9EE07E36FDB}" srcOrd="0" destOrd="0" presId="urn:microsoft.com/office/officeart/2005/8/layout/hierarchy2"/>
    <dgm:cxn modelId="{7D3AF7F4-CFA0-43AA-86B0-63EDFE396037}" type="presOf" srcId="{47EACC95-4748-49E0-A59B-7E94AD104E47}" destId="{9C5F032A-61E8-4ACE-8188-AC5F1E195115}" srcOrd="1" destOrd="0" presId="urn:microsoft.com/office/officeart/2005/8/layout/hierarchy2"/>
    <dgm:cxn modelId="{771949F2-344C-4A89-96FB-02218A9F6E62}" type="presParOf" srcId="{8DC1FF43-4F4F-4720-BC6E-14465A10DF73}" destId="{09CF6609-77C0-4664-BEFC-785E793C5D9D}" srcOrd="0" destOrd="0" presId="urn:microsoft.com/office/officeart/2005/8/layout/hierarchy2"/>
    <dgm:cxn modelId="{698FBD2B-CD2E-48E2-9266-53F422372860}" type="presParOf" srcId="{09CF6609-77C0-4664-BEFC-785E793C5D9D}" destId="{E024FF5A-5FE9-4B32-8686-E5F39D95DBD4}" srcOrd="0" destOrd="0" presId="urn:microsoft.com/office/officeart/2005/8/layout/hierarchy2"/>
    <dgm:cxn modelId="{6B5FCF1C-5E6F-4215-87A8-02B86B6239ED}" type="presParOf" srcId="{09CF6609-77C0-4664-BEFC-785E793C5D9D}" destId="{E44AF567-92D0-4DBE-AEE2-ED000CB7815A}" srcOrd="1" destOrd="0" presId="urn:microsoft.com/office/officeart/2005/8/layout/hierarchy2"/>
    <dgm:cxn modelId="{E820B173-75FD-469F-A606-7900BCB41D6A}" type="presParOf" srcId="{E44AF567-92D0-4DBE-AEE2-ED000CB7815A}" destId="{B93C5159-B942-4381-B693-15ECC0555235}" srcOrd="0" destOrd="0" presId="urn:microsoft.com/office/officeart/2005/8/layout/hierarchy2"/>
    <dgm:cxn modelId="{C54F4558-0892-4491-84DC-99BA0F6731BB}" type="presParOf" srcId="{B93C5159-B942-4381-B693-15ECC0555235}" destId="{F2C258DF-705C-4DBC-AFEF-642A4E0B4E44}" srcOrd="0" destOrd="0" presId="urn:microsoft.com/office/officeart/2005/8/layout/hierarchy2"/>
    <dgm:cxn modelId="{E592FBEF-AFD9-495D-BAC2-1B86941E100E}" type="presParOf" srcId="{E44AF567-92D0-4DBE-AEE2-ED000CB7815A}" destId="{4502D5EE-C61F-46DD-ADC5-A2F2A75D7804}" srcOrd="1" destOrd="0" presId="urn:microsoft.com/office/officeart/2005/8/layout/hierarchy2"/>
    <dgm:cxn modelId="{34513EA3-CCD6-4C39-8659-BF3FA9DE5DBE}" type="presParOf" srcId="{4502D5EE-C61F-46DD-ADC5-A2F2A75D7804}" destId="{ED2C133B-ED4C-4C16-8C4E-D9EE07E36FDB}" srcOrd="0" destOrd="0" presId="urn:microsoft.com/office/officeart/2005/8/layout/hierarchy2"/>
    <dgm:cxn modelId="{9D3701A3-EFAD-412C-8BE8-455F1A6A73DB}" type="presParOf" srcId="{4502D5EE-C61F-46DD-ADC5-A2F2A75D7804}" destId="{F9E34FE5-D2BC-4BBD-8444-FAA745045F35}" srcOrd="1" destOrd="0" presId="urn:microsoft.com/office/officeart/2005/8/layout/hierarchy2"/>
    <dgm:cxn modelId="{EC329A6D-79D5-4F5C-8BB9-5AA7A67FA0A0}" type="presParOf" srcId="{E44AF567-92D0-4DBE-AEE2-ED000CB7815A}" destId="{7CEA376A-1117-4E39-A4DC-71848002D00F}" srcOrd="2" destOrd="0" presId="urn:microsoft.com/office/officeart/2005/8/layout/hierarchy2"/>
    <dgm:cxn modelId="{DD44FA1A-3EEB-4B86-80BF-2F96D9EA97A3}" type="presParOf" srcId="{7CEA376A-1117-4E39-A4DC-71848002D00F}" destId="{A41365F5-F46D-46F2-8C27-3C2C7D418810}" srcOrd="0" destOrd="0" presId="urn:microsoft.com/office/officeart/2005/8/layout/hierarchy2"/>
    <dgm:cxn modelId="{914ADC96-DC9C-4895-B052-56F1D5A6459B}" type="presParOf" srcId="{E44AF567-92D0-4DBE-AEE2-ED000CB7815A}" destId="{E3A950F8-6540-49BC-B552-655F62EDD97B}" srcOrd="3" destOrd="0" presId="urn:microsoft.com/office/officeart/2005/8/layout/hierarchy2"/>
    <dgm:cxn modelId="{A30E501F-9F6B-4BF8-9CCC-5470F9833E4E}" type="presParOf" srcId="{E3A950F8-6540-49BC-B552-655F62EDD97B}" destId="{2D07DF2E-DAE1-411C-84DD-7A41162D1DC3}" srcOrd="0" destOrd="0" presId="urn:microsoft.com/office/officeart/2005/8/layout/hierarchy2"/>
    <dgm:cxn modelId="{0BD82095-35BE-4DFD-A56C-640D1654E4AC}" type="presParOf" srcId="{E3A950F8-6540-49BC-B552-655F62EDD97B}" destId="{8BA78DE3-D8FE-4D9F-B7AF-1DA348859151}" srcOrd="1" destOrd="0" presId="urn:microsoft.com/office/officeart/2005/8/layout/hierarchy2"/>
    <dgm:cxn modelId="{1FB64074-B797-4D0A-90CF-C8E9E80077CB}" type="presParOf" srcId="{E44AF567-92D0-4DBE-AEE2-ED000CB7815A}" destId="{D780C8FF-8B15-47C3-985E-8DE06DF86706}" srcOrd="4" destOrd="0" presId="urn:microsoft.com/office/officeart/2005/8/layout/hierarchy2"/>
    <dgm:cxn modelId="{E51FD695-EA17-4C0D-89C8-98DE2C791B3F}" type="presParOf" srcId="{D780C8FF-8B15-47C3-985E-8DE06DF86706}" destId="{9C5F032A-61E8-4ACE-8188-AC5F1E195115}" srcOrd="0" destOrd="0" presId="urn:microsoft.com/office/officeart/2005/8/layout/hierarchy2"/>
    <dgm:cxn modelId="{DF740714-6AFB-426A-B9E9-74B77E670823}" type="presParOf" srcId="{E44AF567-92D0-4DBE-AEE2-ED000CB7815A}" destId="{1278D247-D23F-4AE9-AEB3-42E2A6673916}" srcOrd="5" destOrd="0" presId="urn:microsoft.com/office/officeart/2005/8/layout/hierarchy2"/>
    <dgm:cxn modelId="{D9864CB2-D500-4D77-BB8B-963A7397CE7B}" type="presParOf" srcId="{1278D247-D23F-4AE9-AEB3-42E2A6673916}" destId="{807395B4-C8AD-4A3D-8EFA-B968039816B9}" srcOrd="0" destOrd="0" presId="urn:microsoft.com/office/officeart/2005/8/layout/hierarchy2"/>
    <dgm:cxn modelId="{0D9BB3CE-FBF0-45FD-89CA-2C344899EDB6}" type="presParOf" srcId="{1278D247-D23F-4AE9-AEB3-42E2A6673916}" destId="{0604B69E-394A-4D7F-BB97-C7A44043BA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4FF5A-5FE9-4B32-8686-E5F39D95DBD4}">
      <dsp:nvSpPr>
        <dsp:cNvPr id="0" name=""/>
        <dsp:cNvSpPr/>
      </dsp:nvSpPr>
      <dsp:spPr>
        <a:xfrm>
          <a:off x="872988" y="1774928"/>
          <a:ext cx="3082509" cy="154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BUDGETING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FOR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RESULTS</a:t>
          </a:r>
        </a:p>
      </dsp:txBody>
      <dsp:txXfrm>
        <a:off x="918130" y="1820070"/>
        <a:ext cx="2992225" cy="1450970"/>
      </dsp:txXfrm>
    </dsp:sp>
    <dsp:sp modelId="{B93C5159-B942-4381-B693-15ECC0555235}">
      <dsp:nvSpPr>
        <dsp:cNvPr id="0" name=""/>
        <dsp:cNvSpPr/>
      </dsp:nvSpPr>
      <dsp:spPr>
        <a:xfrm rot="18289469">
          <a:off x="3492433" y="1632088"/>
          <a:ext cx="215913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59132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518021" y="1605356"/>
        <a:ext cx="107956" cy="107956"/>
      </dsp:txXfrm>
    </dsp:sp>
    <dsp:sp modelId="{ED2C133B-ED4C-4C16-8C4E-D9EE07E36FDB}">
      <dsp:nvSpPr>
        <dsp:cNvPr id="0" name=""/>
        <dsp:cNvSpPr/>
      </dsp:nvSpPr>
      <dsp:spPr>
        <a:xfrm>
          <a:off x="5188501" y="2485"/>
          <a:ext cx="3082509" cy="154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Senate Bill 3660 –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Requires agencies to establish outcomes and performance based measurements; multi-year revenue forecasts</a:t>
          </a:r>
        </a:p>
      </dsp:txBody>
      <dsp:txXfrm>
        <a:off x="5233643" y="47627"/>
        <a:ext cx="2992225" cy="1450970"/>
      </dsp:txXfrm>
    </dsp:sp>
    <dsp:sp modelId="{7CEA376A-1117-4E39-A4DC-71848002D00F}">
      <dsp:nvSpPr>
        <dsp:cNvPr id="0" name=""/>
        <dsp:cNvSpPr/>
      </dsp:nvSpPr>
      <dsp:spPr>
        <a:xfrm>
          <a:off x="3955498" y="2518309"/>
          <a:ext cx="123300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3300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1174" y="2514730"/>
        <a:ext cx="61650" cy="61650"/>
      </dsp:txXfrm>
    </dsp:sp>
    <dsp:sp modelId="{2D07DF2E-DAE1-411C-84DD-7A41162D1DC3}">
      <dsp:nvSpPr>
        <dsp:cNvPr id="0" name=""/>
        <dsp:cNvSpPr/>
      </dsp:nvSpPr>
      <dsp:spPr>
        <a:xfrm>
          <a:off x="5188501" y="1774928"/>
          <a:ext cx="3082509" cy="154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Senate Bill 3708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Taxpayers get access to quarterly budget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Statements: Actual vs. Budgeted Results</a:t>
          </a:r>
        </a:p>
      </dsp:txBody>
      <dsp:txXfrm>
        <a:off x="5233643" y="1820070"/>
        <a:ext cx="2992225" cy="1450970"/>
      </dsp:txXfrm>
    </dsp:sp>
    <dsp:sp modelId="{D780C8FF-8B15-47C3-985E-8DE06DF86706}">
      <dsp:nvSpPr>
        <dsp:cNvPr id="0" name=""/>
        <dsp:cNvSpPr/>
      </dsp:nvSpPr>
      <dsp:spPr>
        <a:xfrm rot="3310531">
          <a:off x="3492433" y="3404531"/>
          <a:ext cx="215913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59132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518021" y="3377799"/>
        <a:ext cx="107956" cy="107956"/>
      </dsp:txXfrm>
    </dsp:sp>
    <dsp:sp modelId="{807395B4-C8AD-4A3D-8EFA-B968039816B9}">
      <dsp:nvSpPr>
        <dsp:cNvPr id="0" name=""/>
        <dsp:cNvSpPr/>
      </dsp:nvSpPr>
      <dsp:spPr>
        <a:xfrm>
          <a:off x="5188501" y="3547371"/>
          <a:ext cx="3082509" cy="154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House Bill 5424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>
              <a:ln/>
              <a:effectLst/>
              <a:latin typeface="Times New Roman" pitchFamily="-107" charset="0"/>
              <a:ea typeface="ＭＳ Ｐゴシック" pitchFamily="-107" charset="-128"/>
              <a:cs typeface="Arial" charset="0"/>
            </a:rPr>
            <a:t>Mandates realistic revenue number in establishing state budget ; deduct fixed costs</a:t>
          </a:r>
        </a:p>
      </dsp:txBody>
      <dsp:txXfrm>
        <a:off x="5233643" y="3592513"/>
        <a:ext cx="2992225" cy="1450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0.57688</cdr:x>
      <cdr:y>0.16646</cdr:y>
    </cdr:from>
    <cdr:to>
      <cdr:x>0.71581</cdr:x>
      <cdr:y>0.2103</cdr:y>
    </cdr:to>
    <cdr:sp macro="" textlink="">
      <cdr:nvSpPr>
        <cdr:cNvPr id="2049" name="AutoShap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10010" y="1086067"/>
          <a:ext cx="1181685" cy="285260"/>
        </a:xfrm>
        <a:prstGeom xmlns:a="http://schemas.openxmlformats.org/drawingml/2006/main" prst="wedgeRectCallout">
          <a:avLst>
            <a:gd name="adj1" fmla="val -80644"/>
            <a:gd name="adj2" fmla="val 80000"/>
          </a:avLst>
        </a:prstGeom>
        <a:solidFill xmlns:a="http://schemas.openxmlformats.org/drawingml/2006/main">
          <a:srgbClr val="FFFFFF"/>
        </a:solidFill>
        <a:ln xmlns:a="http://schemas.openxmlformats.org/drawingml/2006/main" w="1587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800" b="1" i="0" u="none" strike="noStrike" baseline="0">
              <a:solidFill>
                <a:srgbClr val="000000"/>
              </a:solidFill>
              <a:latin typeface="Arial"/>
              <a:cs typeface="Arial"/>
            </a:rPr>
            <a:t>Operation of State Governemnt: 8.1%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23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23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23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0EEC88-F44A-48E7-93F3-66FD3A2BF66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3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3" charset="0"/>
        <a:ea typeface="ＭＳ Ｐゴシック" pitchFamily="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3" charset="0"/>
        <a:ea typeface="ＭＳ Ｐゴシック" pitchFamily="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3" charset="0"/>
        <a:ea typeface="ＭＳ Ｐゴシック" pitchFamily="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3" charset="0"/>
        <a:ea typeface="ＭＳ Ｐゴシック" pitchFamily="2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2EC80-F7AE-4DCB-A60C-0525E50804C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E933D8-1575-470C-91DB-63172F22091C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03AE9-B213-4492-AE90-D07666DB5D81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50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A7A14-38A1-4244-94E9-9F849DD84F59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C51B6-56A8-4C39-BE30-BD7C1C8B7DA2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2865B-7A4F-48E5-AD19-D3AA6471F7B9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D473A-F928-4465-B1B4-1EFDC3ED35BF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6541F-A3A2-4013-9395-626089BCF5A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2531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7BEA5-FB28-42BE-B070-A56E9E164F84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E7785-4A90-493E-A5CF-9FDAD832CBE7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C3E9D-2C54-464B-93F4-2639C76B1356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C3E9D-2C54-464B-93F4-2639C76B1356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1D697-4D8A-4FDB-A47B-4017DDCDCD7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2771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E933D8-1575-470C-91DB-63172F22091C}" type="slidenum">
              <a:rPr lang="en-US" sz="1200"/>
              <a:pPr algn="r"/>
              <a:t>16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7F9A8-08CB-4EC1-ABBC-6E97B9D851C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1C9E3-4CCA-473D-9774-00A5CEE3EF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66CA-D5C6-45B0-A8AC-76BC11261E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ADAB1-3AD0-46C4-92C8-B041A4BC38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7010400" cy="731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057400"/>
            <a:ext cx="7620000" cy="4191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CBBD3-C12F-489A-AB35-F19A9E7A07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26C5763-7876-41AC-93AF-49BA9974CCE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E3C09E-0357-4D36-BB31-197C4B7994E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96A4-A47E-4375-B4E5-257857A458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69D0F-81E0-4314-B85B-6CF760CA9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F552D-AC8C-4953-9E14-1EA61BCB0A7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E3AD6-9FC4-4743-A89E-52D53776A4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71A1B-69A6-46BA-99F9-E6BC08B838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30058-49C4-4FF4-9445-40F5EE2B77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08D5F-AEA9-4243-9062-8617D72FCF7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09124-89B2-4EAA-ACC3-A148356A87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782564A-56B2-4AA2-AA63-BCDD10804B3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88" r:id="rId12"/>
    <p:sldLayoutId id="2147483687" r:id="rId13"/>
    <p:sldLayoutId id="2147483689" r:id="rId14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5450"/>
            <a:ext cx="7772400" cy="26987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ea typeface="+mj-ea"/>
              </a:rPr>
              <a:t>Out with the Old….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27000"/>
            <a:ext cx="7848600" cy="1495425"/>
          </a:xfrm>
        </p:spPr>
        <p:txBody>
          <a:bodyPr/>
          <a:lstStyle/>
          <a:p>
            <a:r>
              <a:rPr lang="en-US" sz="4600" dirty="0"/>
              <a:t>How Much to Spend?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15200" cy="4572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800" dirty="0"/>
              <a:t>But…Budgeting for Results asks the question: </a:t>
            </a:r>
            <a:r>
              <a:rPr lang="en-US" sz="2800" i="1" dirty="0"/>
              <a:t>How much money do we have to spend at the time of the budget as introduced?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800" dirty="0"/>
              <a:t>This year, the Senate estimated $34,282 billion; The House estimated $33,173.5 billion.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800" dirty="0"/>
              <a:t>It was historic because the budget process typically starts with costs, not with revenue. </a:t>
            </a:r>
          </a:p>
          <a:p>
            <a:pPr lvl="1">
              <a:lnSpc>
                <a:spcPct val="90000"/>
              </a:lnSpc>
              <a:spcAft>
                <a:spcPct val="50000"/>
              </a:spcAft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40" name="Object 4"/>
          <p:cNvGraphicFramePr>
            <a:graphicFrameLocks noGrp="1" noChangeAspect="1"/>
          </p:cNvGraphicFramePr>
          <p:nvPr>
            <p:ph/>
          </p:nvPr>
        </p:nvGraphicFramePr>
        <p:xfrm>
          <a:off x="381000" y="277813"/>
          <a:ext cx="8534400" cy="536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Chart" r:id="rId3" imgW="7686675" imgH="4829175" progId="Excel.Sheet.8">
                  <p:embed/>
                </p:oleObj>
              </mc:Choice>
              <mc:Fallback>
                <p:oleObj name="Chart" r:id="rId3" imgW="7686675" imgH="4829175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7813"/>
                        <a:ext cx="8534400" cy="536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152400"/>
          <a:ext cx="9144000" cy="573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Chart" r:id="rId3" imgW="5896094" imgH="3695819" progId="Excel.Sheet.8">
                  <p:embed/>
                </p:oleObj>
              </mc:Choice>
              <mc:Fallback>
                <p:oleObj name="Chart" r:id="rId3" imgW="5896094" imgH="369581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0" cy="573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23850" y="180975"/>
          <a:ext cx="8496300" cy="649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br>
              <a:rPr lang="en-US" sz="2800" b="1" dirty="0"/>
            </a:br>
            <a:r>
              <a:rPr lang="en-US" sz="3200" b="1" dirty="0"/>
              <a:t>Summary of State of Illinois Spending </a:t>
            </a:r>
            <a:br>
              <a:rPr lang="en-US" sz="3200" b="1" dirty="0"/>
            </a:br>
            <a:r>
              <a:rPr lang="en-US" sz="3200" b="1" dirty="0"/>
              <a:t>FY 05- FY 12</a:t>
            </a:r>
            <a:br>
              <a:rPr lang="en-US" sz="3200" b="1" dirty="0"/>
            </a:br>
            <a:r>
              <a:rPr lang="en-US" sz="3200" dirty="0"/>
              <a:t>(In Billions)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27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3550" y="1828800"/>
          <a:ext cx="807085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Document" r:id="rId3" imgW="5652622" imgH="1853774" progId="Word.Document.8">
                  <p:embed/>
                </p:oleObj>
              </mc:Choice>
              <mc:Fallback>
                <p:oleObj name="Document" r:id="rId3" imgW="5652622" imgH="185377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883" r="-2913"/>
                      <a:stretch>
                        <a:fillRect/>
                      </a:stretch>
                    </p:blipFill>
                    <p:spPr bwMode="auto">
                      <a:xfrm>
                        <a:off x="463550" y="1828800"/>
                        <a:ext cx="807085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938338"/>
          </a:xfrm>
        </p:spPr>
        <p:txBody>
          <a:bodyPr/>
          <a:lstStyle/>
          <a:p>
            <a:r>
              <a:rPr lang="en-US" sz="4000" dirty="0"/>
              <a:t>2. Set the Priorities of Government: </a:t>
            </a:r>
            <a:br>
              <a:rPr lang="en-US" sz="4000" dirty="0"/>
            </a:br>
            <a:r>
              <a:rPr lang="en-US" sz="4000" dirty="0"/>
              <a:t>The Results Citizens Desire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362200"/>
            <a:ext cx="7620000" cy="3886200"/>
          </a:xfrm>
        </p:spPr>
        <p:txBody>
          <a:bodyPr/>
          <a:lstStyle/>
          <a:p>
            <a:r>
              <a:rPr lang="en-US" sz="2800" dirty="0"/>
              <a:t>Ask citizens: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Door to Door Surveys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Focus groups</a:t>
            </a:r>
          </a:p>
          <a:p>
            <a:pPr lvl="1"/>
            <a:r>
              <a:rPr lang="en-US" dirty="0"/>
              <a:t>Internet surveys</a:t>
            </a:r>
          </a:p>
          <a:p>
            <a:pPr lvl="1"/>
            <a:r>
              <a:rPr lang="en-US" dirty="0"/>
              <a:t>We have set up a commission. </a:t>
            </a:r>
          </a:p>
          <a:p>
            <a:r>
              <a:rPr lang="en-US" sz="2800" dirty="0"/>
              <a:t>This input creates legitimacy for the process.</a:t>
            </a:r>
          </a:p>
          <a:p>
            <a:r>
              <a:rPr lang="en-US" sz="2800" dirty="0"/>
              <a:t>Through this input, legislators and leaders make final decision.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7525" y="509588"/>
            <a:ext cx="6942138" cy="731837"/>
          </a:xfrm>
        </p:spPr>
        <p:txBody>
          <a:bodyPr>
            <a:normAutofit/>
          </a:bodyPr>
          <a:lstStyle/>
          <a:p>
            <a:r>
              <a:rPr lang="en-US" sz="4000" dirty="0"/>
              <a:t>IL Priorities of Government</a:t>
            </a:r>
          </a:p>
        </p:txBody>
      </p:sp>
      <p:graphicFrame>
        <p:nvGraphicFramePr>
          <p:cNvPr id="78879" name="Group 31"/>
          <p:cNvGraphicFramePr>
            <a:graphicFrameLocks noGrp="1"/>
          </p:cNvGraphicFramePr>
          <p:nvPr/>
        </p:nvGraphicFramePr>
        <p:xfrm>
          <a:off x="533400" y="1295400"/>
          <a:ext cx="7743825" cy="5320221"/>
        </p:xfrm>
        <a:graphic>
          <a:graphicData uri="http://schemas.openxmlformats.org/drawingml/2006/table">
            <a:tbl>
              <a:tblPr/>
              <a:tblGrid>
                <a:gridCol w="774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Results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Providing a quality education and opportunities for growth.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Growing the jobs of today while working to create the global industries of tomorrow.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Protecting businesses and residents from crime, catastrophe and wrongdoing.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Protecting our children, veterans, poor, disabled, elderly and sick.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Making government more efficient and effective.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Maintaining our cultural and natural resources.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2432050"/>
          </a:xfrm>
        </p:spPr>
        <p:txBody>
          <a:bodyPr>
            <a:normAutofit/>
          </a:bodyPr>
          <a:lstStyle/>
          <a:p>
            <a:r>
              <a:rPr lang="en-US" sz="4000" dirty="0"/>
              <a:t>3. Pricing the Priorities</a:t>
            </a:r>
            <a:br>
              <a:rPr lang="en-US" sz="4000" dirty="0"/>
            </a:br>
            <a:r>
              <a:rPr lang="en-US" sz="3100" dirty="0"/>
              <a:t>How Much Should You  </a:t>
            </a:r>
            <a:br>
              <a:rPr lang="en-US" sz="3100" dirty="0"/>
            </a:br>
            <a:r>
              <a:rPr lang="en-US" sz="3100" dirty="0"/>
              <a:t>Spend on Each?</a:t>
            </a:r>
            <a:endParaRPr lang="en-US" sz="4000" dirty="0"/>
          </a:p>
        </p:txBody>
      </p:sp>
      <p:sp>
        <p:nvSpPr>
          <p:cNvPr id="37891" name="Rectangle 9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7620000" cy="4495800"/>
          </a:xfrm>
        </p:spPr>
        <p:txBody>
          <a:bodyPr/>
          <a:lstStyle/>
          <a:p>
            <a:pPr>
              <a:spcAft>
                <a:spcPct val="85000"/>
              </a:spcAft>
            </a:pPr>
            <a:r>
              <a:rPr lang="en-US" sz="2800" dirty="0"/>
              <a:t>How much are they each worth?  </a:t>
            </a:r>
            <a:r>
              <a:rPr lang="en-US" sz="2800" i="1" dirty="0"/>
              <a:t>Not</a:t>
            </a:r>
            <a:r>
              <a:rPr lang="en-US" sz="2800" dirty="0"/>
              <a:t> how much do they cost?</a:t>
            </a:r>
          </a:p>
          <a:p>
            <a:pPr>
              <a:spcAft>
                <a:spcPct val="85000"/>
              </a:spcAft>
            </a:pPr>
            <a:r>
              <a:rPr lang="en-US" sz="2800" dirty="0"/>
              <a:t>BFR Commission makes recommendations, can be adjusted later in the process--serves to create a finite pot of money for each outcome goal.</a:t>
            </a:r>
          </a:p>
          <a:p>
            <a:pPr>
              <a:spcAft>
                <a:spcPct val="85000"/>
              </a:spcAft>
            </a:pPr>
            <a:r>
              <a:rPr lang="en-US" sz="2800" dirty="0"/>
              <a:t>Last year, the House and Senate differed in their approach to adopting revenue and making appropriations. </a:t>
            </a:r>
          </a:p>
          <a:p>
            <a:pPr>
              <a:spcAft>
                <a:spcPct val="85000"/>
              </a:spcAft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7525" y="509588"/>
            <a:ext cx="6942138" cy="731837"/>
          </a:xfrm>
        </p:spPr>
        <p:txBody>
          <a:bodyPr>
            <a:normAutofit/>
          </a:bodyPr>
          <a:lstStyle/>
          <a:p>
            <a:r>
              <a:rPr lang="en-US" sz="4000" dirty="0"/>
              <a:t>IL Priorities of Government</a:t>
            </a:r>
          </a:p>
        </p:txBody>
      </p:sp>
      <p:graphicFrame>
        <p:nvGraphicFramePr>
          <p:cNvPr id="78879" name="Group 31"/>
          <p:cNvGraphicFramePr>
            <a:graphicFrameLocks noGrp="1"/>
          </p:cNvGraphicFramePr>
          <p:nvPr/>
        </p:nvGraphicFramePr>
        <p:xfrm>
          <a:off x="533400" y="1295400"/>
          <a:ext cx="7743825" cy="5320221"/>
        </p:xfrm>
        <a:graphic>
          <a:graphicData uri="http://schemas.openxmlformats.org/drawingml/2006/table">
            <a:tbl>
              <a:tblPr/>
              <a:tblGrid>
                <a:gridCol w="774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Results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Providing a quality education and opportunities for growth.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Growing the jobs of today while working to create the global industries of tomorrow.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Protecting businesses and residents from crime, catastrophe and wrongdoing.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Protecting our children, veterans, poor, disabled, elderly and sick.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Making government more efficient and effective.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228600" marR="0" lvl="2" indent="0" algn="l" defTabSz="711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Maintaining our cultural and natural resources.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133600"/>
          </a:xfrm>
        </p:spPr>
        <p:txBody>
          <a:bodyPr/>
          <a:lstStyle/>
          <a:p>
            <a:pPr lvl="2"/>
            <a:r>
              <a:rPr lang="en-US" sz="5400" dirty="0">
                <a:latin typeface="Arial" charset="0"/>
              </a:rPr>
              <a:t>Jobs</a:t>
            </a:r>
            <a:br>
              <a:rPr lang="en-US" sz="2400" dirty="0">
                <a:latin typeface="Arial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Note: General Revenue Fund Budget does not include $13  billion in bonded capital projects that are distributed and overseen through DCEO, IDOT and Capital Development Board.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7010400" cy="731838"/>
          </a:xfrm>
        </p:spPr>
        <p:txBody>
          <a:bodyPr>
            <a:noAutofit/>
          </a:bodyPr>
          <a:lstStyle/>
          <a:p>
            <a:r>
              <a:rPr lang="en-US" sz="5400" dirty="0"/>
              <a:t>The Old Budget Game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/>
        </p:nvGraphicFramePr>
        <p:xfrm>
          <a:off x="914400" y="1752600"/>
          <a:ext cx="7620000" cy="4191001"/>
        </p:xfrm>
        <a:graphic>
          <a:graphicData uri="http://schemas.openxmlformats.org/drawingml/2006/table">
            <a:tbl>
              <a:tblPr/>
              <a:tblGrid>
                <a:gridCol w="25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 gridSpan="2">
                  <a:txBody>
                    <a:bodyPr/>
                    <a:lstStyle/>
                    <a:p>
                      <a:pPr marL="0" marR="0" lvl="0" indent="0" algn="ctr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Cost- Based Budgeting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Starting Point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Last Year = BASE costs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Focus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Add/ Subtract costs re: BASE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Addition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Autopilot increases = new BASE </a:t>
                      </a:r>
                    </a:p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     Plus “needs”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Subtraction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“Cut” from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new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BASE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Submission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Justification for needs/costs -- plus a little extra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2" name="Rectangle 1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848600" cy="1905001"/>
          </a:xfrm>
        </p:spPr>
        <p:txBody>
          <a:bodyPr>
            <a:normAutofit/>
          </a:bodyPr>
          <a:lstStyle/>
          <a:p>
            <a:r>
              <a:rPr lang="en-US" sz="4000" dirty="0"/>
              <a:t>4. Monitor Performance and Evaluate Outcomes </a:t>
            </a:r>
          </a:p>
        </p:txBody>
      </p:sp>
      <p:sp>
        <p:nvSpPr>
          <p:cNvPr id="44035" name="Rectangle 1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620000" cy="5029200"/>
          </a:xfrm>
        </p:spPr>
        <p:txBody>
          <a:bodyPr/>
          <a:lstStyle/>
          <a:p>
            <a:pPr>
              <a:spcAft>
                <a:spcPct val="85000"/>
              </a:spcAft>
            </a:pPr>
            <a:r>
              <a:rPr lang="en-US" sz="2600" dirty="0"/>
              <a:t>Budget Director David Vaught sends letter to agency directors requiring answers to these questions: </a:t>
            </a:r>
          </a:p>
          <a:p>
            <a:pPr lvl="1">
              <a:spcAft>
                <a:spcPct val="85000"/>
              </a:spcAft>
            </a:pPr>
            <a:r>
              <a:rPr lang="en-US" sz="2300" dirty="0"/>
              <a:t>Which prioritized budget outcome will your agency meet?</a:t>
            </a:r>
          </a:p>
          <a:p>
            <a:pPr lvl="1">
              <a:spcAft>
                <a:spcPct val="85000"/>
              </a:spcAft>
            </a:pPr>
            <a:r>
              <a:rPr lang="en-US" sz="2300" dirty="0"/>
              <a:t>How will you achieve your desired outcomes?</a:t>
            </a:r>
          </a:p>
          <a:p>
            <a:pPr lvl="1">
              <a:spcAft>
                <a:spcPct val="85000"/>
              </a:spcAft>
            </a:pPr>
            <a:r>
              <a:rPr lang="en-US" sz="2300" dirty="0"/>
              <a:t>How much will your agency services cost—GRF, OSF and Federal Funds?</a:t>
            </a:r>
          </a:p>
          <a:p>
            <a:pPr lvl="1">
              <a:spcAft>
                <a:spcPct val="85000"/>
              </a:spcAft>
            </a:pPr>
            <a:r>
              <a:rPr lang="en-US" sz="2300" dirty="0"/>
              <a:t>How will your measure results? And what achievement targets can you commit to?</a:t>
            </a:r>
          </a:p>
          <a:p>
            <a:pPr lvl="1">
              <a:spcAft>
                <a:spcPct val="85000"/>
              </a:spcAft>
            </a:pPr>
            <a:endParaRPr lang="en-US" sz="2200" dirty="0"/>
          </a:p>
          <a:p>
            <a:pPr lvl="1">
              <a:spcAft>
                <a:spcPct val="85000"/>
              </a:spcAft>
            </a:pPr>
            <a:endParaRPr lang="en-US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/>
              <a:t>Every state agency received a letter from the Appropriations Chairs asking:   </a:t>
            </a:r>
          </a:p>
          <a:p>
            <a:pPr lvl="1"/>
            <a:r>
              <a:rPr lang="en-US" dirty="0"/>
              <a:t>What are the outcomes your agency is attempting to achieve?</a:t>
            </a:r>
          </a:p>
          <a:p>
            <a:pPr lvl="1"/>
            <a:r>
              <a:rPr lang="en-US" dirty="0"/>
              <a:t>What are the measurable results of these outcomes?</a:t>
            </a:r>
          </a:p>
          <a:p>
            <a:pPr lvl="1"/>
            <a:r>
              <a:rPr lang="en-US" dirty="0"/>
              <a:t>What is the value of the outcomes?</a:t>
            </a:r>
          </a:p>
          <a:p>
            <a:pPr lvl="1"/>
            <a:r>
              <a:rPr lang="en-US" dirty="0"/>
              <a:t>What outcomes have been achieved in the past?</a:t>
            </a:r>
          </a:p>
          <a:p>
            <a:pPr lvl="1"/>
            <a:r>
              <a:rPr lang="en-US" dirty="0"/>
              <a:t>How does the agency plan to improve the value of services it provides?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/>
              <a:t>Example: IL Human Services </a:t>
            </a:r>
            <a:br>
              <a:rPr lang="en-US" dirty="0"/>
            </a:br>
            <a:r>
              <a:rPr lang="en-US" dirty="0"/>
              <a:t>Division of Human Capital 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Outcomes: </a:t>
            </a:r>
          </a:p>
          <a:p>
            <a:pPr lvl="1"/>
            <a:r>
              <a:rPr lang="en-US" dirty="0"/>
              <a:t>Assist families in attaining economic stability. </a:t>
            </a:r>
          </a:p>
          <a:p>
            <a:pPr lvl="1"/>
            <a:r>
              <a:rPr lang="en-US" dirty="0"/>
              <a:t>Improve health and alleviate food insecurity.</a:t>
            </a:r>
          </a:p>
          <a:p>
            <a:pPr lvl="1"/>
            <a:r>
              <a:rPr lang="en-US" dirty="0"/>
              <a:t>Provide shelter and prevent homelessness.</a:t>
            </a:r>
          </a:p>
          <a:p>
            <a:pPr lvl="1"/>
            <a:r>
              <a:rPr lang="en-US" dirty="0"/>
              <a:t>Assist working families by providing quality child care.</a:t>
            </a:r>
          </a:p>
          <a:p>
            <a:pPr lvl="1"/>
            <a:r>
              <a:rPr lang="en-US" dirty="0"/>
              <a:t>Facilitate immigrant integration and attained citizenship. 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/>
              <a:t>IL Human Services </a:t>
            </a:r>
            <a:br>
              <a:rPr lang="en-US" dirty="0"/>
            </a:br>
            <a:r>
              <a:rPr lang="en-US" dirty="0"/>
              <a:t>Division of Human Capital 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Performance Measures (historical):</a:t>
            </a:r>
          </a:p>
          <a:p>
            <a:pPr lvl="1"/>
            <a:r>
              <a:rPr lang="en-US" dirty="0"/>
              <a:t>46% of homeless adults and children were placed in permanent of transitional housing upon leaving the shelter.</a:t>
            </a:r>
          </a:p>
          <a:p>
            <a:pPr lvl="1"/>
            <a:r>
              <a:rPr lang="en-US" dirty="0"/>
              <a:t>72% of persons leaving supportive housing attained independent living.</a:t>
            </a:r>
          </a:p>
          <a:p>
            <a:pPr lvl="1"/>
            <a:r>
              <a:rPr lang="en-US" dirty="0"/>
              <a:t>88% of all households that received homeless prevention assistance maintained their housing.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/>
              <a:t>IL Human Services </a:t>
            </a:r>
            <a:br>
              <a:rPr lang="en-US" dirty="0"/>
            </a:br>
            <a:r>
              <a:rPr lang="en-US" dirty="0"/>
              <a:t>Division of Human Capital 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Value: </a:t>
            </a:r>
          </a:p>
          <a:p>
            <a:pPr lvl="1"/>
            <a:r>
              <a:rPr lang="en-US" dirty="0"/>
              <a:t>2.5 billion in benefits to families (temporary assistance) generated $4.6 billion in economic activity. </a:t>
            </a:r>
          </a:p>
          <a:p>
            <a:pPr lvl="1"/>
            <a:r>
              <a:rPr lang="en-US" dirty="0"/>
              <a:t>$1 million prevents homelessness in 2,500 households. </a:t>
            </a:r>
          </a:p>
          <a:p>
            <a:pPr lvl="1"/>
            <a:r>
              <a:rPr lang="en-US" dirty="0"/>
              <a:t>Every $1 dollar invested in child case saves taxpayers $13 in future costs. 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0513"/>
            <a:ext cx="7696200" cy="1371600"/>
          </a:xfrm>
        </p:spPr>
        <p:txBody>
          <a:bodyPr/>
          <a:lstStyle/>
          <a:p>
            <a:r>
              <a:rPr lang="en-US" dirty="0"/>
              <a:t>Strategies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620000" cy="54864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sz="2800" dirty="0"/>
              <a:t>Focus on homeless prevention: reduces demand for other services—crisis intervention, relocation assistance, etc. </a:t>
            </a:r>
          </a:p>
          <a:p>
            <a:pPr>
              <a:spcAft>
                <a:spcPct val="50000"/>
              </a:spcAft>
            </a:pPr>
            <a:r>
              <a:rPr lang="en-US" sz="2800" dirty="0"/>
              <a:t>Focus on supportive housing for formerly homeless persons: results in decreases in in-patient psychiatric care, county jail interactions, uncompensated hospital care. </a:t>
            </a:r>
          </a:p>
          <a:p>
            <a:pPr>
              <a:spcAft>
                <a:spcPct val="50000"/>
              </a:spcAft>
            </a:pPr>
            <a:r>
              <a:rPr lang="en-US" sz="2800" dirty="0"/>
              <a:t>Focus on increasing the number of children cared for in a licensed setting: leads to fewer children in special education, fewer welfare payments. </a:t>
            </a:r>
          </a:p>
          <a:p>
            <a:pPr>
              <a:spcAft>
                <a:spcPct val="50000"/>
              </a:spcAft>
            </a:pP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0513"/>
            <a:ext cx="8077200" cy="1371600"/>
          </a:xfrm>
        </p:spPr>
        <p:txBody>
          <a:bodyPr>
            <a:noAutofit/>
          </a:bodyPr>
          <a:lstStyle/>
          <a:p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Performance Based Funding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7543604"/>
          </a:xfr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70000"/>
              </a:spcAft>
            </a:pPr>
            <a:r>
              <a:rPr lang="en-US" sz="2800" dirty="0"/>
              <a:t>What matters most?</a:t>
            </a:r>
          </a:p>
          <a:p>
            <a:pPr>
              <a:spcBef>
                <a:spcPct val="0"/>
              </a:spcBef>
              <a:spcAft>
                <a:spcPct val="70000"/>
              </a:spcAft>
            </a:pPr>
            <a:r>
              <a:rPr lang="en-US" sz="2800" dirty="0"/>
              <a:t>“Requests for Results” take the place of Budget Instructions.</a:t>
            </a:r>
          </a:p>
          <a:p>
            <a:pPr lvl="1">
              <a:lnSpc>
                <a:spcPct val="90000"/>
              </a:lnSpc>
              <a:spcAft>
                <a:spcPct val="55000"/>
              </a:spcAft>
            </a:pPr>
            <a:r>
              <a:rPr lang="en-US" sz="2400" dirty="0"/>
              <a:t>A specific level of performance at a specific price.</a:t>
            </a:r>
          </a:p>
          <a:p>
            <a:pPr lvl="1">
              <a:lnSpc>
                <a:spcPct val="90000"/>
              </a:lnSpc>
              <a:spcAft>
                <a:spcPct val="55000"/>
              </a:spcAft>
            </a:pPr>
            <a:r>
              <a:rPr lang="en-US" sz="2400" dirty="0"/>
              <a:t>Proposed measures of performance</a:t>
            </a:r>
          </a:p>
          <a:p>
            <a:pPr lvl="1">
              <a:lnSpc>
                <a:spcPct val="90000"/>
              </a:lnSpc>
              <a:spcAft>
                <a:spcPct val="55000"/>
              </a:spcAft>
            </a:pPr>
            <a:r>
              <a:rPr lang="en-US" sz="2400" dirty="0"/>
              <a:t>No guarantee of funding based on historic levels.</a:t>
            </a:r>
          </a:p>
          <a:p>
            <a:pPr lvl="1">
              <a:lnSpc>
                <a:spcPct val="90000"/>
              </a:lnSpc>
              <a:spcAft>
                <a:spcPct val="55000"/>
              </a:spcAft>
            </a:pPr>
            <a:r>
              <a:rPr lang="en-US" sz="2400" dirty="0"/>
              <a:t>Opportunities for departments to propose new, innovative practices.  </a:t>
            </a: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lang="en-US" sz="2800" dirty="0"/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lang="en-US" sz="2800" dirty="0"/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lang="en-US" sz="2800" dirty="0"/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"/>
          <p:cNvSpPr>
            <a:spLocks noGrp="1" noChangeArrowheads="1"/>
          </p:cNvSpPr>
          <p:nvPr>
            <p:ph type="title"/>
          </p:nvPr>
        </p:nvSpPr>
        <p:spPr>
          <a:xfrm>
            <a:off x="1828800" y="290513"/>
            <a:ext cx="7010400" cy="1371600"/>
          </a:xfrm>
        </p:spPr>
        <p:txBody>
          <a:bodyPr/>
          <a:lstStyle/>
          <a:p>
            <a:r>
              <a:rPr lang="en-US" dirty="0"/>
              <a:t>Innovative Offers: Examples</a:t>
            </a:r>
          </a:p>
        </p:txBody>
      </p:sp>
      <p:sp>
        <p:nvSpPr>
          <p:cNvPr id="62467" name="Rectangle 11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315200" cy="4648200"/>
          </a:xfrm>
        </p:spPr>
        <p:txBody>
          <a:bodyPr/>
          <a:lstStyle/>
          <a:p>
            <a:pPr>
              <a:spcAft>
                <a:spcPct val="60000"/>
              </a:spcAft>
            </a:pPr>
            <a:r>
              <a:rPr lang="en-US" sz="2800" dirty="0"/>
              <a:t>Iowa: Reinvented the Corrections Department, to drive down recidivism </a:t>
            </a:r>
          </a:p>
          <a:p>
            <a:pPr>
              <a:spcAft>
                <a:spcPct val="60000"/>
              </a:spcAft>
            </a:pPr>
            <a:r>
              <a:rPr lang="en-US" sz="2800" dirty="0"/>
              <a:t>Washington State: Moved $45 million from ER care to drug and alcohol treatment under Medicaid</a:t>
            </a:r>
          </a:p>
          <a:p>
            <a:pPr>
              <a:spcAft>
                <a:spcPct val="60000"/>
              </a:spcAft>
            </a:pPr>
            <a:r>
              <a:rPr lang="en-US" sz="2800" dirty="0"/>
              <a:t>Illinois is working on unified budgeting in the area of long-term care for seniors and the developmentally disabled.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/>
          <p:cNvSpPr>
            <a:spLocks noGrp="1" noChangeArrowheads="1"/>
          </p:cNvSpPr>
          <p:nvPr>
            <p:ph type="title"/>
          </p:nvPr>
        </p:nvSpPr>
        <p:spPr>
          <a:xfrm>
            <a:off x="1828800" y="471488"/>
            <a:ext cx="7010400" cy="7318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The Bottom Line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/>
          <a:lstStyle/>
          <a:p>
            <a:r>
              <a:rPr lang="en-US" sz="2800" dirty="0"/>
              <a:t>Focus on the ‘keeps,’ not just the cuts</a:t>
            </a:r>
          </a:p>
          <a:p>
            <a:r>
              <a:rPr lang="en-US" sz="2800" dirty="0"/>
              <a:t>Buy results, not costs </a:t>
            </a:r>
          </a:p>
          <a:p>
            <a:r>
              <a:rPr lang="en-US" sz="2800" dirty="0"/>
              <a:t>Low-value spending is forced out of the budget</a:t>
            </a:r>
          </a:p>
          <a:p>
            <a:r>
              <a:rPr lang="en-US" sz="2800" dirty="0"/>
              <a:t>Important new investments go to the front of the queue</a:t>
            </a:r>
          </a:p>
          <a:p>
            <a:r>
              <a:rPr lang="en-US" sz="2800" dirty="0"/>
              <a:t>General interest trumps special interests </a:t>
            </a:r>
          </a:p>
          <a:p>
            <a:r>
              <a:rPr lang="en-US" sz="2800" dirty="0"/>
              <a:t>Performance accountability</a:t>
            </a:r>
          </a:p>
          <a:p>
            <a:r>
              <a:rPr lang="en-US" sz="2800" dirty="0"/>
              <a:t>Continuous reform/improvement</a:t>
            </a:r>
          </a:p>
          <a:p>
            <a:r>
              <a:rPr lang="en-US" sz="2800" dirty="0"/>
              <a:t>“Common Sense” communications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65138"/>
            <a:ext cx="7010400" cy="731837"/>
          </a:xfrm>
        </p:spPr>
        <p:txBody>
          <a:bodyPr>
            <a:noAutofit/>
          </a:bodyPr>
          <a:lstStyle/>
          <a:p>
            <a:r>
              <a:rPr lang="en-US" sz="5400" dirty="0"/>
              <a:t>The Old Game (cont’d)</a:t>
            </a:r>
          </a:p>
        </p:txBody>
      </p:sp>
      <p:graphicFrame>
        <p:nvGraphicFramePr>
          <p:cNvPr id="23575" name="Group 23"/>
          <p:cNvGraphicFramePr>
            <a:graphicFrameLocks noGrp="1"/>
          </p:cNvGraphicFramePr>
          <p:nvPr/>
        </p:nvGraphicFramePr>
        <p:xfrm>
          <a:off x="914400" y="1752600"/>
          <a:ext cx="7620000" cy="4023360"/>
        </p:xfrm>
        <a:graphic>
          <a:graphicData uri="http://schemas.openxmlformats.org/drawingml/2006/table">
            <a:tbl>
              <a:tblPr/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Incentives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Build up costs - make cuts hard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Analyst’s job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Find hidden/ unnecessary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Elected’s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job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Choose to cut services, OR </a:t>
                      </a:r>
                    </a:p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Raise taxes to cover costs</a:t>
                      </a:r>
                    </a:p>
                    <a:p>
                      <a:pPr marL="0" marR="0" lvl="0" indent="0" algn="ctr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GET BLAMED!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Focus of debate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What to cut</a:t>
                      </a:r>
                    </a:p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What to tax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What drives decisions?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Avoiding pain before next election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133599"/>
          </a:xfrm>
        </p:spPr>
        <p:txBody>
          <a:bodyPr/>
          <a:lstStyle/>
          <a:p>
            <a:r>
              <a:rPr lang="en-US" sz="5400" dirty="0"/>
              <a:t>In with the New…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581400"/>
          </a:xfrm>
        </p:spPr>
        <p:txBody>
          <a:bodyPr/>
          <a:lstStyle/>
          <a:p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Funding for all state agencies, boards and commissions will be kept, cut or eliminated based on their capacity to deliver measurable results. No more “automatic” funding.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5400" dirty="0"/>
              <a:t>Spending Reform Laws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447800"/>
          <a:ext cx="9144000" cy="509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752599"/>
          </a:xfrm>
        </p:spPr>
        <p:txBody>
          <a:bodyPr/>
          <a:lstStyle/>
          <a:p>
            <a:r>
              <a:rPr lang="en-US" sz="5400" dirty="0"/>
              <a:t>RESULTS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“You can spend my money on programs, I just want to see efficiency and I want to see results.”</a:t>
            </a:r>
          </a:p>
          <a:p>
            <a:r>
              <a:rPr lang="en-US" dirty="0">
                <a:solidFill>
                  <a:schemeClr val="tx1"/>
                </a:solidFill>
              </a:rPr>
              <a:t>---Rich, 80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50838"/>
            <a:ext cx="7010400" cy="1250950"/>
          </a:xfrm>
        </p:spPr>
        <p:txBody>
          <a:bodyPr/>
          <a:lstStyle/>
          <a:p>
            <a:r>
              <a:rPr lang="en-US" sz="3800" dirty="0"/>
              <a:t>Budgeting for Results Asks </a:t>
            </a:r>
            <a:br>
              <a:rPr lang="en-US" sz="3800" dirty="0"/>
            </a:br>
            <a:r>
              <a:rPr lang="en-US" sz="3800" dirty="0"/>
              <a:t>Four Basic Questions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620000" cy="3582519"/>
          </a:xfrm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/>
              <a:t>How much revenue will we have?</a:t>
            </a:r>
          </a:p>
          <a:p>
            <a:pPr>
              <a:spcAft>
                <a:spcPct val="50000"/>
              </a:spcAft>
            </a:pPr>
            <a:r>
              <a:rPr lang="en-US" sz="2800" dirty="0"/>
              <a:t>What outcomes matter most to our citizens?</a:t>
            </a:r>
          </a:p>
          <a:p>
            <a:pPr>
              <a:spcAft>
                <a:spcPct val="50000"/>
              </a:spcAft>
            </a:pPr>
            <a:r>
              <a:rPr lang="en-US" sz="2800" dirty="0"/>
              <a:t>How much should we spend to achieve each outcome?</a:t>
            </a:r>
          </a:p>
          <a:p>
            <a:pPr>
              <a:spcAft>
                <a:spcPct val="50000"/>
              </a:spcAft>
            </a:pPr>
            <a:r>
              <a:rPr lang="en-US" sz="2800" dirty="0"/>
              <a:t>How can we BEST deliver each outcome that citizens expect?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8800" y="127000"/>
            <a:ext cx="7010400" cy="1495425"/>
          </a:xfrm>
        </p:spPr>
        <p:txBody>
          <a:bodyPr/>
          <a:lstStyle/>
          <a:p>
            <a:r>
              <a:rPr lang="en-US" sz="4600" dirty="0"/>
              <a:t>1. Decide How Much to Spend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15200" cy="45720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dirty="0"/>
              <a:t>Governor Quinn introduced his budget. </a:t>
            </a:r>
          </a:p>
          <a:p>
            <a:pPr marL="914400" lvl="1" indent="-457200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dirty="0"/>
              <a:t>His budget for FY 12 projected to spend $35.98 billion in General Revenue. </a:t>
            </a:r>
          </a:p>
          <a:p>
            <a:pPr marL="914400" lvl="1" indent="-457200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dirty="0"/>
              <a:t>The following slide is a pie chart breakdown of that budget as introduced. </a:t>
            </a:r>
          </a:p>
          <a:p>
            <a:pPr marL="914400" lvl="1" indent="-457200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8" name="Object 60"/>
          <p:cNvGraphicFramePr>
            <a:graphicFrameLocks noChangeAspect="1"/>
          </p:cNvGraphicFramePr>
          <p:nvPr/>
        </p:nvGraphicFramePr>
        <p:xfrm>
          <a:off x="942975" y="228600"/>
          <a:ext cx="8220075" cy="571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Worksheet" r:id="rId3" imgW="8525003" imgH="5924502" progId="Excel.Sheet.8">
                  <p:embed/>
                </p:oleObj>
              </mc:Choice>
              <mc:Fallback>
                <p:oleObj name="Worksheet" r:id="rId3" imgW="8525003" imgH="5924502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28600"/>
                        <a:ext cx="8220075" cy="571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Document_x0020_Category xmlns="c4ef4cfd-1840-47f6-b027-be1284ee68eb">BFR Related Documents</Document_x0020_Category>
    <Date xmlns="c4ef4cfd-1840-47f6-b027-be1284ee68eb" xsi:nil="true"/>
    <Meeting_x0020_Date xmlns="c4ef4cfd-1840-47f6-b027-be1284ee68eb" xsi:nil="true"/>
    <Legislative_x0020_Session_x0020_Year xmlns="c4ef4cfd-1840-47f6-b027-be1284ee68eb">2021</Legislative_x0020_Session_x0020_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535D4DCCE984EB968DA31A4293F09" ma:contentTypeVersion="10" ma:contentTypeDescription="Create a new document." ma:contentTypeScope="" ma:versionID="8625903cc70902b654c20996d7e98db8">
  <xsd:schema xmlns:xsd="http://www.w3.org/2001/XMLSchema" xmlns:xs="http://www.w3.org/2001/XMLSchema" xmlns:p="http://schemas.microsoft.com/office/2006/metadata/properties" xmlns:ns1="http://schemas.microsoft.com/sharepoint/v3" xmlns:ns2="c4ef4cfd-1840-47f6-b027-be1284ee68eb" targetNamespace="http://schemas.microsoft.com/office/2006/metadata/properties" ma:root="true" ma:fieldsID="aaf88987407bae1ddebdf1c890005018" ns1:_="" ns2:_="">
    <xsd:import namespace="http://schemas.microsoft.com/sharepoint/v3"/>
    <xsd:import namespace="c4ef4cfd-1840-47f6-b027-be1284ee68e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Category" minOccurs="0"/>
                <xsd:element ref="ns2:Date" minOccurs="0"/>
                <xsd:element ref="ns2:Meeting_x0020_Date" minOccurs="0"/>
                <xsd:element ref="ns2:Legislative_x0020_Session_x0020_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4cfd-1840-47f6-b027-be1284ee68eb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nillable="true" ma:displayName="Document Category" ma:format="Dropdown" ma:internalName="Document_x0020_Category">
      <xsd:simpleType>
        <xsd:restriction base="dms:Choice">
          <xsd:enumeration value="Public Hearing Testimony"/>
          <xsd:enumeration value="BFR Related Documents"/>
          <xsd:enumeration value="BFR Letters of Support"/>
          <xsd:enumeration value="BFR Annual Commission Reports"/>
          <xsd:enumeration value="Meeting Minutes"/>
          <xsd:enumeration value="Meeting Agenda"/>
          <xsd:enumeration value="Meeting Notice"/>
          <xsd:enumeration value="Sunset Report"/>
        </xsd:restriction>
      </xsd:simpleType>
    </xsd:element>
    <xsd:element name="Date" ma:index="11" nillable="true" ma:displayName="Date" ma:format="DateOnly" ma:internalName="Date">
      <xsd:simpleType>
        <xsd:restriction base="dms:DateTime"/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  <xsd:element name="Legislative_x0020_Session_x0020_Year" ma:index="15" nillable="true" ma:displayName="Legislative Session Year" ma:default="2021" ma:internalName="Legislative_x0020_Session_x0020_Yea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313E0E-8BCF-41B3-A520-DBCB346C5E03}">
  <ds:schemaRefs>
    <ds:schemaRef ds:uri="http://schemas.microsoft.com/office/2006/metadata/properties"/>
    <ds:schemaRef ds:uri="http://schemas.microsoft.com/sharepoint/v3"/>
    <ds:schemaRef ds:uri="c4ef4cfd-1840-47f6-b027-be1284ee68eb"/>
  </ds:schemaRefs>
</ds:datastoreItem>
</file>

<file path=customXml/itemProps2.xml><?xml version="1.0" encoding="utf-8"?>
<ds:datastoreItem xmlns:ds="http://schemas.openxmlformats.org/officeDocument/2006/customXml" ds:itemID="{0F42059F-7E04-4895-B507-8632F15510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AF7780-7DDB-427A-AFA3-F1DF5CA1B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ef4cfd-1840-47f6-b027-be1284ee6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11896</TotalTime>
  <Words>1293</Words>
  <Application>Microsoft Office PowerPoint</Application>
  <PresentationFormat>On-screen Show (4:3)</PresentationFormat>
  <Paragraphs>170</Paragraphs>
  <Slides>28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Office Theme</vt:lpstr>
      <vt:lpstr>Worksheet</vt:lpstr>
      <vt:lpstr>Chart</vt:lpstr>
      <vt:lpstr>Document</vt:lpstr>
      <vt:lpstr>Out with the Old….</vt:lpstr>
      <vt:lpstr>The Old Budget Game</vt:lpstr>
      <vt:lpstr>The Old Game (cont’d)</vt:lpstr>
      <vt:lpstr>In with the New…</vt:lpstr>
      <vt:lpstr>Spending Reform Laws</vt:lpstr>
      <vt:lpstr>RESULTS</vt:lpstr>
      <vt:lpstr>Budgeting for Results Asks  Four Basic Questions</vt:lpstr>
      <vt:lpstr>1. Decide How Much to Spend</vt:lpstr>
      <vt:lpstr>PowerPoint Presentation</vt:lpstr>
      <vt:lpstr>How Much to Spend?</vt:lpstr>
      <vt:lpstr>PowerPoint Presentation</vt:lpstr>
      <vt:lpstr>PowerPoint Presentation</vt:lpstr>
      <vt:lpstr>PowerPoint Presentation</vt:lpstr>
      <vt:lpstr> Summary of State of Illinois Spending  FY 05- FY 12 (In Billions) </vt:lpstr>
      <vt:lpstr>2. Set the Priorities of Government:  The Results Citizens Desire</vt:lpstr>
      <vt:lpstr>IL Priorities of Government</vt:lpstr>
      <vt:lpstr>3. Pricing the Priorities How Much Should You   Spend on Each?</vt:lpstr>
      <vt:lpstr>IL Priorities of Government</vt:lpstr>
      <vt:lpstr>Jobs </vt:lpstr>
      <vt:lpstr>4. Monitor Performance and Evaluate Outcomes </vt:lpstr>
      <vt:lpstr>Appropriations Committee</vt:lpstr>
      <vt:lpstr>Example: IL Human Services  Division of Human Capital </vt:lpstr>
      <vt:lpstr>IL Human Services  Division of Human Capital </vt:lpstr>
      <vt:lpstr>IL Human Services  Division of Human Capital </vt:lpstr>
      <vt:lpstr>Strategies</vt:lpstr>
      <vt:lpstr>  Performance Based Funding </vt:lpstr>
      <vt:lpstr>Innovative Offers: Examples</vt:lpstr>
      <vt:lpstr>The Bottom Line</vt:lpstr>
    </vt:vector>
  </TitlesOfParts>
  <Company>David Osborne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Kotowski Presentation</dc:title>
  <dc:creator>Dan Kotowski</dc:creator>
  <cp:lastModifiedBy>Dampetla Ediga Sasidhar Gowd</cp:lastModifiedBy>
  <cp:revision>244</cp:revision>
  <cp:lastPrinted>2007-03-26T22:11:31Z</cp:lastPrinted>
  <dcterms:created xsi:type="dcterms:W3CDTF">2010-09-03T18:03:01Z</dcterms:created>
  <dcterms:modified xsi:type="dcterms:W3CDTF">2022-06-08T05:51:20Z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0x01010043D535D4DCCE984EB968DA31A4293F09</vt:lpwstr>
  </property>
  <property fmtid="{D5CDD505-2E9C-101B-9397-08002B2CF9AE}" pid="3" name="Order">
    <vt:r8>12400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