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378" r:id="rId3"/>
    <p:sldId id="283" r:id="rId4"/>
    <p:sldId id="314" r:id="rId5"/>
    <p:sldId id="379" r:id="rId6"/>
    <p:sldId id="380" r:id="rId7"/>
    <p:sldId id="381" r:id="rId8"/>
    <p:sldId id="382" r:id="rId9"/>
    <p:sldId id="385" r:id="rId10"/>
    <p:sldId id="383" r:id="rId11"/>
    <p:sldId id="384" r:id="rId12"/>
    <p:sldId id="386" r:id="rId13"/>
    <p:sldId id="388" r:id="rId14"/>
    <p:sldId id="387" r:id="rId15"/>
    <p:sldId id="38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3DFD7D-48B8-4C7D-9A69-9B096F3DE3A6}">
          <p14:sldIdLst>
            <p14:sldId id="258"/>
            <p14:sldId id="378"/>
            <p14:sldId id="283"/>
            <p14:sldId id="314"/>
            <p14:sldId id="379"/>
            <p14:sldId id="380"/>
            <p14:sldId id="381"/>
            <p14:sldId id="382"/>
            <p14:sldId id="385"/>
            <p14:sldId id="383"/>
            <p14:sldId id="384"/>
            <p14:sldId id="386"/>
            <p14:sldId id="388"/>
            <p14:sldId id="387"/>
            <p14:sldId id="3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 Gilbert" initials="BG" lastIdx="2" clrIdx="0">
    <p:extLst>
      <p:ext uri="{19B8F6BF-5375-455C-9EA6-DF929625EA0E}">
        <p15:presenceInfo xmlns:p15="http://schemas.microsoft.com/office/powerpoint/2012/main" userId="1f93b0f71d7041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9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6D456-01EF-46D2-9964-AADC6CEDCD8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6401C-8332-4D9E-B289-A75E87C17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1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9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25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95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63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2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66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62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6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8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63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3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24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published in: International Conference on Life Care Planning and the International Academy of Life Care Planners. (Adopted 1998, April). Definition of Life Care Planning.</a:t>
            </a:r>
          </a:p>
          <a:p>
            <a:r>
              <a:rPr lang="en-US" dirty="0"/>
              <a:t>Presented at the Forensics Section meeting of the NARPPS [now known as the International Association of Rehabilitation Professionals] Annual Conference, Colorado Springs, Colorado.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90E64-4D8D-4DBA-B49F-2C54FB1B75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4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CA4C-1E3D-42BC-BE7F-60DCF7C61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5223F-83A8-4660-8039-6DABCCED3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D63AA-4666-4346-A098-5A3610019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360CC-1928-4E14-B6B4-86385668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AB676-50B7-4B3E-B3DC-FFCB1C245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8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B1AB-F23B-42E3-9704-F580C4E8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5818F-F37B-4F86-B11D-276DFF52E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3BBAF-870A-472C-B08F-423082B5E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7272D-161C-4525-A3DB-E1E0CA62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FA86A-37AF-42AD-ADB9-A13BBCED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3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360FA-9D6D-4019-9F75-C890C6CFF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F9006-35EC-431E-810C-A639DDC85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5D1E4-F024-4D23-96EC-84A685E4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6F576-4BCE-4FF2-9582-B82C56C3C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87C66-96AD-4B4D-AA28-A840EDBE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2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CAE3A-684B-4764-BF6F-DB82C7DB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2563D-CD20-4A2E-A8C1-A4A026BFD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3879B-865A-4296-A507-075E7653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2F2F2-5DC3-4C64-AD97-A2234798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FDDC7-D196-4073-A8E2-ACBA1F64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2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F962A-E132-469E-AC53-C0605AA18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21D7B-6F3C-4D02-A0BA-8E459F07D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9B26A-19BC-4E82-BF4F-0043BA00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2AAF9-E2C2-497E-B690-F5BD2472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937D9-C96D-4ED5-8F74-4521DF5C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4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7D85-7527-4CEE-A9AA-71D14300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1D45-30F7-49D9-BE14-9480394F0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5C122-5186-4211-8D73-82F8D6815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B11AF-76C0-4CEE-985D-58EECADE3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ACCD0-C3D3-4C3C-B246-E1575C3B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24E9C-6695-48C4-B335-D4E2E5D87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87D9-C4D4-42D0-92C5-2D6DF96F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E906B-B567-4153-9C12-71BFAF552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32A6A-D482-4DDD-8D45-8DD464A8D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3E5F5F-1A84-41DC-96EE-BFA0A9B1B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DE2F30-2700-4098-A0F4-B50DB1DD1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0B44D-B09E-47CE-AADF-E3327651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CC2FD-9E3D-4AF2-ABB9-8D5F1260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43414-5424-4486-BE36-56EEB384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3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E9C8A-8921-487C-80C1-CF8AC41A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6A02D7-C695-487F-A67E-0F38063E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E41ECA-7ACE-4DE2-A7F5-CE06276A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D0027-6BF1-4FBB-8F81-F76C542E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474C4-FDD9-47E4-B495-0B6C27E4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53013D-7E45-42FA-AEE9-3C647F5E9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9794F-37F5-4597-8577-71324BAF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9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66EE-F049-44B8-9DB5-AE9350FAF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5D0F8-C2D0-4C10-8B22-FDC66ECC8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C4593-0DD3-4388-BF2E-C7F65191A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CCC84-100D-4F3F-8002-90FF6DC6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2FCC1-2E0E-43D4-A015-7A9F4127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63013-6792-4CFC-B3C2-9FED615D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4E49-0291-4D8D-8BEF-1F9E9E3C3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258FBB-1120-4852-9A7D-1D29DFBB0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E03F7-2454-4686-AE4C-8FFEF0E85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F5144-63E3-4694-8ABD-98CEBF115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11CCF-1A9C-4C41-8F56-E3FAB57B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070AD-362C-4A37-A31E-7C7D35A2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0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F275A-E3B6-4980-A25F-C5A7D2E76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84489-4D7E-461C-A99B-E0C5046B2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86785-3136-4DAC-B158-69FE49CB7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DBB7-946C-4021-9B16-E3FE92D9EE23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96ED2-F195-411C-8D26-72945B442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AD3F3-FED5-42F0-A4ED-0FCF84706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9E69-7AD2-49B6-879A-1E1E61C6B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gilberts@siu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49B3E8-132A-9C47-AA59-90389D0EC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22301"/>
            <a:ext cx="10058400" cy="4440587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40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Economic Analysis as a Management Tool for the Future of Illinois State Parks &amp; Recreation Areas</a:t>
            </a:r>
            <a:br>
              <a:rPr lang="en-US" sz="49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60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Scott Gilbert, Ph.D. </a:t>
            </a:r>
            <a:br>
              <a:rPr lang="en-US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Southern Illinois University Carbondale</a:t>
            </a:r>
            <a:br>
              <a:rPr lang="en-US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2C2C1F-F8A2-4715-BE9C-19D11AD8F280}"/>
              </a:ext>
            </a:extLst>
          </p:cNvPr>
          <p:cNvSpPr txBox="1"/>
          <p:nvPr/>
        </p:nvSpPr>
        <p:spPr>
          <a:xfrm>
            <a:off x="1791048" y="5476143"/>
            <a:ext cx="8472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Budgeting for Results Commission,</a:t>
            </a:r>
          </a:p>
          <a:p>
            <a:pPr algn="ctr"/>
            <a:r>
              <a:rPr lang="en-US" sz="2400" b="1" dirty="0"/>
              <a:t>2024 Public Hearing: </a:t>
            </a:r>
          </a:p>
          <a:p>
            <a:pPr algn="ctr"/>
            <a:r>
              <a:rPr lang="en-US" sz="2400" b="1" dirty="0"/>
              <a:t>Benefit-Cost of Illinois State Parks and Historic Sites</a:t>
            </a:r>
          </a:p>
        </p:txBody>
      </p:sp>
      <p:pic>
        <p:nvPicPr>
          <p:cNvPr id="1026" name="Picture 2" descr="SIU primary logo">
            <a:extLst>
              <a:ext uri="{FF2B5EF4-FFF2-40B4-BE49-F238E27FC236}">
                <a16:creationId xmlns:a16="http://schemas.microsoft.com/office/drawing/2014/main" id="{BB35F8D6-0CF2-C5D5-921E-6A0CE4BE3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222" y="4048075"/>
            <a:ext cx="4557520" cy="83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698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Marginal Analysis,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How to value the benefit of recreation &amp; conservation?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(benefit per visitor)x(# of visitors)  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dirty="0"/>
              <a:t>where benefit per visitor measured  via:</a:t>
            </a:r>
          </a:p>
          <a:p>
            <a:pPr marL="114300" indent="0">
              <a:buNone/>
            </a:pPr>
            <a:r>
              <a:rPr lang="en-US" dirty="0"/>
              <a:t>             -- community surveys of willingness to pay</a:t>
            </a:r>
          </a:p>
          <a:p>
            <a:pPr marL="114300" indent="0">
              <a:buNone/>
            </a:pPr>
            <a:r>
              <a:rPr lang="en-US" dirty="0"/>
              <a:t>             -- nearby land values, hedonic analysis</a:t>
            </a:r>
          </a:p>
          <a:p>
            <a:pPr marL="114300" indent="0">
              <a:buNone/>
            </a:pPr>
            <a:r>
              <a:rPr lang="en-US" dirty="0"/>
              <a:t>             -- economic experiments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      </a:t>
            </a:r>
          </a:p>
          <a:p>
            <a:pPr marL="5715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85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Marginal Analysis,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Illinois’ Dept. of Natural Resources could, in principle, do efficiency analysis of select Park &amp; Site operations: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- Tally the cost of a Park/Site,  </a:t>
            </a:r>
          </a:p>
          <a:p>
            <a:pPr marL="114300" indent="0">
              <a:buNone/>
            </a:pPr>
            <a:r>
              <a:rPr lang="en-US" dirty="0"/>
              <a:t> - Measure the Park/Site’s benefit, directly or by 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i="1" dirty="0"/>
              <a:t>transferring</a:t>
            </a:r>
            <a:r>
              <a:rPr lang="en-US" dirty="0"/>
              <a:t> an existing estimate elsewhere</a:t>
            </a:r>
          </a:p>
          <a:p>
            <a:pPr marL="571500" indent="-457200"/>
            <a:endParaRPr lang="en-US" dirty="0"/>
          </a:p>
          <a:p>
            <a:pPr marL="114300" indent="0">
              <a:buNone/>
            </a:pPr>
            <a:r>
              <a:rPr lang="en-US" dirty="0"/>
              <a:t>       </a:t>
            </a:r>
          </a:p>
          <a:p>
            <a:pPr marL="5715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21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Marginal Analysis,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Illinois’ Dept. of Natural Resources could, in principle, do efficiency analysis of select Park &amp; Site operations: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- Tally the cost of a Park/Site,  </a:t>
            </a:r>
          </a:p>
          <a:p>
            <a:pPr marL="114300" indent="0">
              <a:buNone/>
            </a:pPr>
            <a:r>
              <a:rPr lang="en-US" dirty="0"/>
              <a:t> - Measure the Park/Site’s benefit, directly or by 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i="1" dirty="0"/>
              <a:t>transferring</a:t>
            </a:r>
            <a:r>
              <a:rPr lang="en-US" dirty="0"/>
              <a:t> an existing estimate elsewhere</a:t>
            </a:r>
          </a:p>
          <a:p>
            <a:pPr marL="571500" indent="-457200"/>
            <a:endParaRPr lang="en-US" dirty="0"/>
          </a:p>
          <a:p>
            <a:pPr marL="114300" indent="0">
              <a:buNone/>
            </a:pPr>
            <a:r>
              <a:rPr lang="en-US" dirty="0"/>
              <a:t>       </a:t>
            </a:r>
          </a:p>
          <a:p>
            <a:pPr marL="5715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4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Efficiency &amp; Public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571500" indent="-457200"/>
            <a:r>
              <a:rPr lang="en-US" dirty="0"/>
              <a:t>Public funding of Illinois Parks &amp; Sites may lean toward efficiency if State elected officials represent voter &amp; Park/Site visitor preferences. </a:t>
            </a:r>
          </a:p>
          <a:p>
            <a:pPr marL="571500" indent="-457200"/>
            <a:r>
              <a:rPr lang="en-US" dirty="0"/>
              <a:t>Such efficiency would rely on officials’ knowledge of visitor preferences and voter preferences for environmental quality.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      </a:t>
            </a:r>
          </a:p>
          <a:p>
            <a:pPr marL="5715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72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Efficiency &amp; Benchmarking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571500" indent="-457200"/>
            <a:r>
              <a:rPr lang="en-US" dirty="0"/>
              <a:t>Comparisons to national &amp; other state parks may provide useful </a:t>
            </a:r>
            <a:r>
              <a:rPr lang="en-US" i="1" dirty="0"/>
              <a:t>benchmarks</a:t>
            </a:r>
            <a:r>
              <a:rPr lang="en-US" dirty="0"/>
              <a:t>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Examples: nearby states (Indiana, Michigan, Wisconsin)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/>
            <a:r>
              <a:rPr lang="en-US" dirty="0"/>
              <a:t>Market prices as signals of willingness to pay, efficient outcomes</a:t>
            </a:r>
          </a:p>
          <a:p>
            <a:pPr marL="114300" indent="0">
              <a:buNone/>
            </a:pPr>
            <a:r>
              <a:rPr lang="en-US" dirty="0"/>
              <a:t>       </a:t>
            </a:r>
          </a:p>
          <a:p>
            <a:pPr marL="5715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41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Questions or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Scott Gilbert</a:t>
            </a:r>
          </a:p>
          <a:p>
            <a:pPr marL="114300" indent="0">
              <a:buNone/>
            </a:pPr>
            <a:r>
              <a:rPr lang="en-US" dirty="0"/>
              <a:t>SIUC Economics</a:t>
            </a:r>
          </a:p>
          <a:p>
            <a:pPr marL="114300" indent="0">
              <a:buNone/>
            </a:pPr>
            <a:r>
              <a:rPr lang="en-US" dirty="0"/>
              <a:t>(618) 319-2465</a:t>
            </a:r>
          </a:p>
          <a:p>
            <a:pPr marL="114300" indent="0">
              <a:buNone/>
            </a:pPr>
            <a:r>
              <a:rPr lang="en-US" dirty="0">
                <a:hlinkClick r:id="rId3"/>
              </a:rPr>
              <a:t>gilberts@siu.edu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sz="6000" b="1" dirty="0">
                <a:solidFill>
                  <a:srgbClr val="0070C0"/>
                </a:solidFill>
              </a:rPr>
              <a:t>THANK YOU!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      </a:t>
            </a:r>
          </a:p>
          <a:p>
            <a:pPr marL="5715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rock wall&#10;&#10;Description automatically generated">
            <a:extLst>
              <a:ext uri="{FF2B5EF4-FFF2-40B4-BE49-F238E27FC236}">
                <a16:creationId xmlns:a16="http://schemas.microsoft.com/office/drawing/2014/main" id="{41C2C28D-4B41-D6FC-D97D-EEF5A12A0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143000"/>
            <a:ext cx="7620000" cy="457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B1B0E5-0AFD-88DB-C38B-2008DE07370A}"/>
              </a:ext>
            </a:extLst>
          </p:cNvPr>
          <p:cNvSpPr txBox="1"/>
          <p:nvPr/>
        </p:nvSpPr>
        <p:spPr>
          <a:xfrm>
            <a:off x="3672861" y="6127077"/>
            <a:ext cx="5240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Giant City State Park</a:t>
            </a:r>
          </a:p>
          <a:p>
            <a:pPr algn="ctr"/>
            <a:r>
              <a:rPr lang="en-US" b="1" dirty="0" err="1"/>
              <a:t>Makanda</a:t>
            </a:r>
            <a:r>
              <a:rPr lang="en-US" b="1" dirty="0"/>
              <a:t>, IL</a:t>
            </a:r>
          </a:p>
        </p:txBody>
      </p:sp>
    </p:spTree>
    <p:extLst>
      <p:ext uri="{BB962C8B-B14F-4D97-AF65-F5344CB8AC3E}">
        <p14:creationId xmlns:p14="http://schemas.microsoft.com/office/powerpoint/2010/main" val="201768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/>
              <a:t> </a:t>
            </a:r>
          </a:p>
          <a:p>
            <a:pPr marL="571500" indent="-457200"/>
            <a:r>
              <a:rPr lang="en-US" dirty="0"/>
              <a:t>Illinois’ State Parks and Historic Sites are (mostly) free to visitors, </a:t>
            </a:r>
          </a:p>
          <a:p>
            <a:pPr marL="114300" indent="0">
              <a:buNone/>
            </a:pPr>
            <a:r>
              <a:rPr lang="en-US" dirty="0"/>
              <a:t>         &amp; government run via the Illinois Department of Natural Resources (IDNR).</a:t>
            </a:r>
          </a:p>
          <a:p>
            <a:pPr marL="571500" indent="-457200"/>
            <a:r>
              <a:rPr lang="en-US" dirty="0"/>
              <a:t>Because there is no “market price” for most Park &amp; Site visits, </a:t>
            </a:r>
          </a:p>
          <a:p>
            <a:pPr marL="114300" indent="0">
              <a:buNone/>
            </a:pPr>
            <a:r>
              <a:rPr lang="en-US" dirty="0"/>
              <a:t>           the socially efficient amount/use of Parks &amp; Sites is </a:t>
            </a:r>
            <a:r>
              <a:rPr lang="en-US" i="1" dirty="0"/>
              <a:t>hard </a:t>
            </a:r>
            <a:r>
              <a:rPr lang="en-US" dirty="0"/>
              <a:t>to assess. </a:t>
            </a:r>
          </a:p>
          <a:p>
            <a:pPr marL="571500" indent="-457200"/>
            <a:r>
              <a:rPr lang="en-US" dirty="0"/>
              <a:t>Marginal analysis is a useful tool for spot-checking efficiency levels. </a:t>
            </a:r>
          </a:p>
          <a:p>
            <a:pPr marL="571500" indent="-457200"/>
            <a:r>
              <a:rPr lang="en-US" dirty="0"/>
              <a:t>Public funding levels may lean toward efficient outcomes, with enough</a:t>
            </a:r>
            <a:r>
              <a:rPr lang="en-US" i="1" dirty="0"/>
              <a:t> information</a:t>
            </a:r>
            <a:r>
              <a:rPr lang="en-US" dirty="0"/>
              <a:t>. </a:t>
            </a:r>
          </a:p>
          <a:p>
            <a:pPr marL="571500" indent="-457200"/>
            <a:r>
              <a:rPr lang="en-US" dirty="0"/>
              <a:t>Comparisons to national &amp; other state parks may provide useful </a:t>
            </a:r>
            <a:r>
              <a:rPr lang="en-US" i="1" dirty="0"/>
              <a:t>benchmarks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dirty="0"/>
              <a:t>      </a:t>
            </a:r>
          </a:p>
          <a:p>
            <a:pPr marL="571500" indent="-457200"/>
            <a:endParaRPr lang="en-US" dirty="0"/>
          </a:p>
          <a:p>
            <a:pPr marL="114300" indent="0">
              <a:buNone/>
            </a:pPr>
            <a:r>
              <a:rPr lang="en-US" dirty="0"/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3324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Illinois State Parks &amp; Other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/>
              <a:t>State Parks and Sites provide: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/>
            <a:r>
              <a:rPr lang="en-US" dirty="0"/>
              <a:t>recreational opportunities</a:t>
            </a:r>
          </a:p>
          <a:p>
            <a:pPr marL="571500" indent="-457200"/>
            <a:r>
              <a:rPr lang="en-US" dirty="0"/>
              <a:t>conservation, educational programs, public safety services </a:t>
            </a:r>
          </a:p>
          <a:p>
            <a:pPr marL="571500" indent="-457200"/>
            <a:endParaRPr lang="en-US" dirty="0"/>
          </a:p>
          <a:p>
            <a:pPr marL="114300" indent="0">
              <a:buNone/>
            </a:pPr>
            <a:r>
              <a:rPr lang="en-US" dirty="0"/>
              <a:t>On the economic side, Parks &amp; Sites: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/>
            <a:r>
              <a:rPr lang="en-US" dirty="0"/>
              <a:t>Supports 33,000 jobs statewide,</a:t>
            </a:r>
          </a:p>
          <a:p>
            <a:pPr marL="571500" indent="-457200"/>
            <a:r>
              <a:rPr lang="en-US" dirty="0"/>
              <a:t>$3.2 billion economic impact in Illinois</a:t>
            </a:r>
          </a:p>
          <a:p>
            <a:pPr marL="571500" indent="-457200"/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BEC185-B7E1-0AB6-C507-0AB290BEC9DB}"/>
              </a:ext>
            </a:extLst>
          </p:cNvPr>
          <p:cNvSpPr txBox="1"/>
          <p:nvPr/>
        </p:nvSpPr>
        <p:spPr>
          <a:xfrm>
            <a:off x="8289986" y="6258480"/>
            <a:ext cx="414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Source: IDNR</a:t>
            </a:r>
          </a:p>
        </p:txBody>
      </p:sp>
    </p:spTree>
    <p:extLst>
      <p:ext uri="{BB962C8B-B14F-4D97-AF65-F5344CB8AC3E}">
        <p14:creationId xmlns:p14="http://schemas.microsoft.com/office/powerpoint/2010/main" val="235093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Illinois State Parks &amp; Other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Illinois State Park &amp; Site visits are </a:t>
            </a:r>
            <a:r>
              <a:rPr lang="en-US" i="1" dirty="0"/>
              <a:t>free </a:t>
            </a:r>
            <a:r>
              <a:rPr lang="en-US" dirty="0"/>
              <a:t>with the exception of: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/>
            <a:r>
              <a:rPr lang="en-US" dirty="0"/>
              <a:t>Overnight camping, cabin rentals</a:t>
            </a:r>
          </a:p>
          <a:p>
            <a:pPr marL="571500" indent="-457200"/>
            <a:r>
              <a:rPr lang="en-US" dirty="0"/>
              <a:t>Beaches ($1 per visitor)</a:t>
            </a:r>
          </a:p>
          <a:p>
            <a:pPr marL="571500" indent="-457200"/>
            <a:r>
              <a:rPr lang="en-US" dirty="0"/>
              <a:t>Wildlife Prairie Park ($14, age 13 &amp; up)</a:t>
            </a:r>
          </a:p>
          <a:p>
            <a:pPr marL="571500" indent="-457200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BEC185-B7E1-0AB6-C507-0AB290BEC9DB}"/>
              </a:ext>
            </a:extLst>
          </p:cNvPr>
          <p:cNvSpPr txBox="1"/>
          <p:nvPr/>
        </p:nvSpPr>
        <p:spPr>
          <a:xfrm>
            <a:off x="8289986" y="6258480"/>
            <a:ext cx="414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Source: IDNR</a:t>
            </a:r>
          </a:p>
        </p:txBody>
      </p:sp>
    </p:spTree>
    <p:extLst>
      <p:ext uri="{BB962C8B-B14F-4D97-AF65-F5344CB8AC3E}">
        <p14:creationId xmlns:p14="http://schemas.microsoft.com/office/powerpoint/2010/main" val="137924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Parks, Sites &amp; Economic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571500" indent="-457200"/>
            <a:r>
              <a:rPr lang="en-US" dirty="0"/>
              <a:t>Because there is no “market price” for many Park &amp; Site visits, </a:t>
            </a:r>
          </a:p>
          <a:p>
            <a:pPr marL="114300" indent="0">
              <a:buNone/>
            </a:pPr>
            <a:r>
              <a:rPr lang="en-US" dirty="0"/>
              <a:t>      the socially efficient amount/use of Parks &amp; Sites is </a:t>
            </a:r>
            <a:r>
              <a:rPr lang="en-US" i="1" dirty="0"/>
              <a:t>hard </a:t>
            </a:r>
            <a:r>
              <a:rPr lang="en-US" dirty="0"/>
              <a:t>to assess. </a:t>
            </a:r>
          </a:p>
          <a:p>
            <a:pPr marL="571500" indent="-457200"/>
            <a:r>
              <a:rPr lang="en-US" dirty="0"/>
              <a:t>By comparison, for goods &amp; services sold in competitive markets, equilibrium outcomes are efficient provided there are no externalities or spillover effects.</a:t>
            </a:r>
          </a:p>
          <a:p>
            <a:pPr marL="571500" indent="-457200"/>
            <a:r>
              <a:rPr lang="en-US" dirty="0"/>
              <a:t>In competitive markets, the efficient outcome is where price equals marginal (or extra economic) cost per unit sold:</a:t>
            </a:r>
          </a:p>
          <a:p>
            <a:pPr marL="114300" indent="0">
              <a:buNone/>
            </a:pPr>
            <a:r>
              <a:rPr lang="en-US" dirty="0"/>
              <a:t>                Price = Marginal Cost 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BEC185-B7E1-0AB6-C507-0AB290BEC9DB}"/>
              </a:ext>
            </a:extLst>
          </p:cNvPr>
          <p:cNvSpPr txBox="1"/>
          <p:nvPr/>
        </p:nvSpPr>
        <p:spPr>
          <a:xfrm>
            <a:off x="8289986" y="6258480"/>
            <a:ext cx="414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Source: IDNR</a:t>
            </a:r>
          </a:p>
        </p:txBody>
      </p:sp>
    </p:spTree>
    <p:extLst>
      <p:ext uri="{BB962C8B-B14F-4D97-AF65-F5344CB8AC3E}">
        <p14:creationId xmlns:p14="http://schemas.microsoft.com/office/powerpoint/2010/main" val="239642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Parks, Sites &amp; Efficiency,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endParaRPr lang="en-US" sz="3800" dirty="0"/>
          </a:p>
          <a:p>
            <a:pPr marL="571500" indent="-457200"/>
            <a:r>
              <a:rPr lang="en-US" sz="3800" dirty="0"/>
              <a:t>In a competitive market, the efficient outcome balances benefits and costs:</a:t>
            </a:r>
          </a:p>
          <a:p>
            <a:pPr marL="571500" indent="-457200"/>
            <a:endParaRPr lang="en-US" sz="3800" dirty="0"/>
          </a:p>
          <a:p>
            <a:pPr marL="114300" indent="0">
              <a:buNone/>
            </a:pPr>
            <a:r>
              <a:rPr lang="en-US" sz="3800" dirty="0"/>
              <a:t>        Marginal Benefit = Marginal Cost</a:t>
            </a:r>
          </a:p>
          <a:p>
            <a:pPr marL="114300" indent="0">
              <a:buNone/>
            </a:pPr>
            <a:endParaRPr lang="en-US" sz="3800" dirty="0"/>
          </a:p>
          <a:p>
            <a:pPr marL="571500" indent="-457200"/>
            <a:r>
              <a:rPr lang="en-US" sz="3800" dirty="0"/>
              <a:t>However, Illinois State Parks &amp; Site visits (mostly) have no market,  because:</a:t>
            </a:r>
          </a:p>
          <a:p>
            <a:pPr marL="114300" indent="0">
              <a:buNone/>
            </a:pPr>
            <a:endParaRPr lang="en-US" sz="3800" dirty="0"/>
          </a:p>
          <a:p>
            <a:pPr marL="114300" indent="0">
              <a:buNone/>
            </a:pPr>
            <a:r>
              <a:rPr lang="en-US" sz="3800" dirty="0"/>
              <a:t>       - government policy (Illinois, versus Indiana, Michigan &amp; Wisconsin)</a:t>
            </a:r>
          </a:p>
          <a:p>
            <a:pPr marL="114300" indent="0">
              <a:buNone/>
            </a:pPr>
            <a:r>
              <a:rPr lang="en-US" sz="3800" dirty="0"/>
              <a:t>       - some Parks are hard to charge money for, and are public goods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      </a:t>
            </a:r>
          </a:p>
          <a:p>
            <a:pPr marL="5715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4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Marginal Analysis of Parks &amp;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endParaRPr lang="en-US" dirty="0"/>
          </a:p>
          <a:p>
            <a:pPr marL="571500" indent="-457200"/>
            <a:r>
              <a:rPr lang="en-US" dirty="0"/>
              <a:t>A marginal analysis of Parks &amp; Site efficiency is possible for a specific Park or Site, with </a:t>
            </a:r>
            <a:r>
              <a:rPr lang="en-US" i="1" dirty="0"/>
              <a:t>enough info</a:t>
            </a:r>
            <a:r>
              <a:rPr lang="en-US" dirty="0"/>
              <a:t>, via the golden (efficiency) rule:</a:t>
            </a:r>
          </a:p>
          <a:p>
            <a:pPr marL="571500" indent="-457200"/>
            <a:endParaRPr lang="en-US" dirty="0"/>
          </a:p>
          <a:p>
            <a:pPr marL="114300" indent="0">
              <a:buNone/>
            </a:pPr>
            <a:r>
              <a:rPr lang="en-US" dirty="0"/>
              <a:t>        Marginal Benefit = Marginal Cost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Example: Giant City Forest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        Benefits:</a:t>
            </a:r>
          </a:p>
          <a:p>
            <a:pPr marL="114300" indent="0">
              <a:buNone/>
            </a:pPr>
            <a:r>
              <a:rPr lang="en-US" dirty="0"/>
              <a:t>             -  recreation &amp; conservation benefits to visitors</a:t>
            </a:r>
          </a:p>
          <a:p>
            <a:pPr marL="114300" indent="0">
              <a:buNone/>
            </a:pPr>
            <a:r>
              <a:rPr lang="en-US" dirty="0"/>
              <a:t>             -  ecosystem services worth $335,654 in 2016  (Emily </a:t>
            </a:r>
            <a:r>
              <a:rPr lang="en-US" dirty="0" err="1"/>
              <a:t>Bethke</a:t>
            </a:r>
            <a:r>
              <a:rPr lang="en-US" dirty="0"/>
              <a:t>, SIUC, 2016)</a:t>
            </a:r>
          </a:p>
          <a:p>
            <a:pPr marL="114300" indent="0">
              <a:buNone/>
            </a:pPr>
            <a:r>
              <a:rPr lang="en-US" dirty="0"/>
              <a:t>         Cost = Illinois State’s annual expense to operate the Forest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      </a:t>
            </a:r>
          </a:p>
          <a:p>
            <a:pPr marL="5715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5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F3B1-626D-4FDC-B8D0-AE59A15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Marginal Analysis,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74FA8-C30C-4CB4-A8AC-4EF90DBD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n-US" dirty="0"/>
          </a:p>
          <a:p>
            <a:pPr marL="571500" indent="-457200"/>
            <a:r>
              <a:rPr lang="en-US" dirty="0"/>
              <a:t>If (marginal) benefit and cost are equal, funding is efficient.</a:t>
            </a:r>
          </a:p>
          <a:p>
            <a:pPr marL="571500" indent="-457200"/>
            <a:endParaRPr lang="en-US" dirty="0"/>
          </a:p>
          <a:p>
            <a:pPr marL="571500" indent="-457200"/>
            <a:r>
              <a:rPr lang="en-US" dirty="0"/>
              <a:t>If benefit &gt; cost then there is too little funding.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/>
            <a:r>
              <a:rPr lang="en-US" dirty="0"/>
              <a:t>If benefit &lt; cost then there is too much funding.</a:t>
            </a:r>
          </a:p>
          <a:p>
            <a:pPr marL="571500" indent="-457200"/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       </a:t>
            </a:r>
          </a:p>
          <a:p>
            <a:pPr marL="5715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77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8119</TotalTime>
  <Words>1596</Words>
  <Application>Microsoft Office PowerPoint</Application>
  <PresentationFormat>Widescreen</PresentationFormat>
  <Paragraphs>180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 Economic Analysis as a Management Tool for the Future of Illinois State Parks &amp; Recreation Areas  Scott Gilbert, Ph.D.  Southern Illinois University Carbondale   </vt:lpstr>
      <vt:lpstr>PowerPoint Presentation</vt:lpstr>
      <vt:lpstr>Overview</vt:lpstr>
      <vt:lpstr>Illinois State Parks &amp; Other Sites</vt:lpstr>
      <vt:lpstr>Illinois State Parks &amp; Other Sites</vt:lpstr>
      <vt:lpstr>Parks, Sites &amp; Economic Efficiency</vt:lpstr>
      <vt:lpstr>Parks, Sites &amp; Efficiency, Cont’d</vt:lpstr>
      <vt:lpstr>Marginal Analysis of Parks &amp; Sites</vt:lpstr>
      <vt:lpstr>Marginal Analysis, Continued</vt:lpstr>
      <vt:lpstr>Marginal Analysis, Continued</vt:lpstr>
      <vt:lpstr>Marginal Analysis, Continued</vt:lpstr>
      <vt:lpstr>Marginal Analysis, Continued</vt:lpstr>
      <vt:lpstr>Efficiency &amp; Public Funding</vt:lpstr>
      <vt:lpstr>Efficiency &amp; Benchmarking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Gilbert</dc:creator>
  <cp:lastModifiedBy>Scott Gilbert</cp:lastModifiedBy>
  <cp:revision>245</cp:revision>
  <dcterms:created xsi:type="dcterms:W3CDTF">2021-05-20T17:01:11Z</dcterms:created>
  <dcterms:modified xsi:type="dcterms:W3CDTF">2024-07-24T17:08:58Z</dcterms:modified>
</cp:coreProperties>
</file>