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64" r:id="rId7"/>
    <p:sldId id="267" r:id="rId8"/>
    <p:sldId id="268" r:id="rId9"/>
    <p:sldId id="273" r:id="rId10"/>
    <p:sldId id="272" r:id="rId11"/>
    <p:sldId id="258" r:id="rId12"/>
    <p:sldId id="259" r:id="rId13"/>
    <p:sldId id="260" r:id="rId14"/>
    <p:sldId id="263" r:id="rId15"/>
    <p:sldId id="261" r:id="rId16"/>
    <p:sldId id="274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6196" autoAdjust="0"/>
  </p:normalViewPr>
  <p:slideViewPr>
    <p:cSldViewPr snapToGrid="0">
      <p:cViewPr varScale="1">
        <p:scale>
          <a:sx n="66" d="100"/>
          <a:sy n="66" d="100"/>
        </p:scale>
        <p:origin x="5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44856318837146"/>
          <c:y val="0.24240399622335898"/>
          <c:w val="0.50058918692431054"/>
          <c:h val="0.6882292765701045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ReBuild Illinois</c:v>
                </c:pt>
              </c:strCache>
            </c:strRef>
          </c:tx>
          <c:spPr>
            <a:solidFill>
              <a:srgbClr val="00B0F0"/>
            </a:solidFill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1FA-4BEA-AD9C-7188320F072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1FA-4BEA-AD9C-7188320F0726}"/>
              </c:ext>
            </c:extLst>
          </c:dPt>
          <c:dLbls>
            <c:dLbl>
              <c:idx val="0"/>
              <c:layout>
                <c:manualLayout>
                  <c:x val="-0.15921478445919796"/>
                  <c:y val="0.17132346923572481"/>
                </c:manualLayout>
              </c:layout>
              <c:tx>
                <c:rich>
                  <a:bodyPr/>
                  <a:lstStyle/>
                  <a:p>
                    <a:fld id="{49DBD294-DD99-499D-926A-9ADA0A51A484}" type="CATEGORYNAME">
                      <a:rPr lang="en-US" sz="1400" b="0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[CATEGORY NAME]</a:t>
                    </a:fld>
                    <a:r>
                      <a:rPr lang="en-US" sz="1400" b="0" i="0" u="none" strike="noStrike" kern="1200" spc="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rPr>
                      <a:t> </a:t>
                    </a:r>
                  </a:p>
                  <a:p>
                    <a:fld id="{2FF8DE37-33AA-4ABA-9BBF-CEC0B0EE866A}" type="VALUE">
                      <a:rPr lang="en-US" sz="1400" b="0" i="0" u="none" strike="noStrike" kern="1200" spc="0" baseline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[VALUE]</a:t>
                    </a:fld>
                    <a:r>
                      <a:rPr lang="en-US" sz="1400" b="0" i="0" u="none" strike="noStrike" kern="1200" spc="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rPr>
                      <a:t>B</a:t>
                    </a:r>
                  </a:p>
                  <a:p>
                    <a:r>
                      <a:rPr lang="en-US" sz="1400" b="0" i="0" u="none" strike="noStrike" kern="1200" spc="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rPr>
                      <a:t>26%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(New Line)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1FA-4BEA-AD9C-7188320F0726}"/>
                </c:ext>
              </c:extLst>
            </c:dLbl>
            <c:dLbl>
              <c:idx val="1"/>
              <c:layout>
                <c:manualLayout>
                  <c:x val="0.30340469785129437"/>
                  <c:y val="-0.17926667095182586"/>
                </c:manualLayout>
              </c:layout>
              <c:tx>
                <c:rich>
                  <a:bodyPr/>
                  <a:lstStyle/>
                  <a:p>
                    <a:fld id="{5BC650EE-4C05-4EA7-89A6-03AB7FB858A3}" type="CATEGORYNAME">
                      <a:rPr lang="en-US" sz="1400" b="0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[CATEGORY NAME]</a:t>
                    </a:fld>
                    <a:r>
                      <a:rPr lang="en-US" sz="1400" b="0" i="0" u="none" strike="noStrike" kern="1200" spc="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rPr>
                      <a:t> </a:t>
                    </a:r>
                  </a:p>
                  <a:p>
                    <a:fld id="{4FE04946-DAE9-454E-B473-C254EBEBAB07}" type="VALUE">
                      <a:rPr lang="en-US" sz="1400" b="0" i="0" u="none" strike="noStrike" kern="1200" spc="0" baseline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[VALUE]</a:t>
                    </a:fld>
                    <a:r>
                      <a:rPr lang="en-US" sz="1400" b="0" i="0" u="none" strike="noStrike" kern="1200" spc="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rPr>
                      <a:t>B</a:t>
                    </a:r>
                  </a:p>
                  <a:p>
                    <a:r>
                      <a:rPr lang="en-US" sz="1400" b="0" i="0" u="none" strike="noStrike" kern="1200" spc="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rPr>
                      <a:t>74%</a:t>
                    </a:r>
                  </a:p>
                  <a:p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(New Line)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695422365246466"/>
                      <c:h val="0.1988844658299460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1FA-4BEA-AD9C-7188320F0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700" b="0" i="0" u="none" strike="noStrike" kern="1200" spc="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(New Line)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Other Agencies</c:v>
                </c:pt>
                <c:pt idx="1">
                  <c:v>Transportation</c:v>
                </c:pt>
              </c:strCache>
            </c:strRef>
          </c:cat>
          <c:val>
            <c:numRef>
              <c:f>Sheet1!$B$2:$B$3</c:f>
              <c:numCache>
                <c:formatCode>"$"#,##0.0_);[Red]\("$"#,##0.0\)</c:formatCode>
                <c:ptCount val="2"/>
                <c:pt idx="0">
                  <c:v>11.6</c:v>
                </c:pt>
                <c:pt idx="1">
                  <c:v>33.200000000000003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FA-4BEA-AD9C-7188320F0726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99495570866144"/>
          <c:y val="0.28734982238251583"/>
          <c:w val="0.51551021161417321"/>
          <c:h val="0.7126501776174841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Transportation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0D9-4466-BD30-BF2797AAA9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0D9-4466-BD30-BF2797AAA98C}"/>
              </c:ext>
            </c:extLst>
          </c:dPt>
          <c:dLbls>
            <c:dLbl>
              <c:idx val="0"/>
              <c:layout>
                <c:manualLayout>
                  <c:x val="-0.13925239118144159"/>
                  <c:y val="0.2215485583692503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62D5B3F-5306-45EA-8908-750731117F02}" type="CATEGORYNAME">
                      <a:rPr lang="en-US" sz="1400" smtClean="0"/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400" baseline="0" dirty="0"/>
                      <a:t> </a:t>
                    </a:r>
                  </a:p>
                  <a:p>
                    <a:pPr>
                      <a:defRPr sz="1400">
                        <a:solidFill>
                          <a:schemeClr val="bg1"/>
                        </a:solidFill>
                      </a:defRPr>
                    </a:pPr>
                    <a:fld id="{14CF558A-28EE-4580-8A8B-2B00A07C2BEC}" type="VALUE">
                      <a:rPr lang="en-US" sz="1400" baseline="0" smtClean="0"/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r>
                      <a:rPr lang="en-US" sz="1400" baseline="0" dirty="0"/>
                      <a:t> B</a:t>
                    </a:r>
                  </a:p>
                  <a:p>
                    <a:pPr>
                      <a:defRPr sz="1400">
                        <a:solidFill>
                          <a:schemeClr val="bg1"/>
                        </a:solidFill>
                      </a:defRPr>
                    </a:pPr>
                    <a:r>
                      <a:rPr lang="en-US" sz="1400" baseline="0" dirty="0"/>
                      <a:t>24%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1098580720534164"/>
                      <c:h val="0.2022189519867379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0D9-4466-BD30-BF2797AAA98C}"/>
                </c:ext>
              </c:extLst>
            </c:dLbl>
            <c:dLbl>
              <c:idx val="1"/>
              <c:layout>
                <c:manualLayout>
                  <c:x val="0.27039179199781449"/>
                  <c:y val="-0.15078042275343631"/>
                </c:manualLayout>
              </c:layout>
              <c:tx>
                <c:rich>
                  <a:bodyPr/>
                  <a:lstStyle/>
                  <a:p>
                    <a:fld id="{1F89EA49-AAA3-4B65-B216-8442882DF578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D7255BC2-5B64-47CC-B846-0D582B16A501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 B</a:t>
                    </a:r>
                  </a:p>
                  <a:p>
                    <a:r>
                      <a:rPr lang="en-US" baseline="0" dirty="0"/>
                      <a:t>76%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89777623053985"/>
                      <c:h val="0.214621258234695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0D9-4466-BD30-BF2797AAA9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Other Modes</c:v>
                </c:pt>
                <c:pt idx="1">
                  <c:v>Roads/Bridges</c:v>
                </c:pt>
              </c:strCache>
            </c:strRef>
          </c:cat>
          <c:val>
            <c:numRef>
              <c:f>Sheet1!$B$2:$B$3</c:f>
              <c:numCache>
                <c:formatCode>"$"#,##0.0_);[Red]\("$"#,##0.0\)</c:formatCode>
                <c:ptCount val="2"/>
                <c:pt idx="0">
                  <c:v>7.9</c:v>
                </c:pt>
                <c:pt idx="1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D9-4466-BD30-BF2797AAA98C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3952247083194"/>
          <c:y val="0.29438107194998325"/>
          <c:w val="0.44988521161417322"/>
          <c:h val="0.6748277759087244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State/Local Split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489-4AE7-A05F-11BCA475F52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489-4AE7-A05F-11BCA475F524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489-4AE7-A05F-11BCA475F524}"/>
              </c:ext>
            </c:extLst>
          </c:dPt>
          <c:dLbls>
            <c:dLbl>
              <c:idx val="0"/>
              <c:layout>
                <c:manualLayout>
                  <c:x val="-0.11044879264705385"/>
                  <c:y val="0.188363605335177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4A9CE63-4F86-4400-A00E-F9099E1E6238}" type="CATEGORYNAME">
                      <a:rPr lang="en-US" sz="1400">
                        <a:solidFill>
                          <a:schemeClr val="bg1"/>
                        </a:solidFill>
                      </a:rPr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400" baseline="0" dirty="0">
                        <a:solidFill>
                          <a:schemeClr val="bg1"/>
                        </a:solidFill>
                      </a:rPr>
                      <a:t>
</a:t>
                    </a:r>
                    <a:fld id="{87A2728E-1900-4EF5-98F9-A841631D486F}" type="VALUE">
                      <a:rPr lang="en-US" sz="1400" baseline="0" smtClean="0">
                        <a:solidFill>
                          <a:schemeClr val="bg1"/>
                        </a:solidFill>
                      </a:rPr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r>
                      <a:rPr lang="en-US" sz="1400" baseline="0" dirty="0">
                        <a:solidFill>
                          <a:schemeClr val="bg1"/>
                        </a:solidFill>
                      </a:rPr>
                      <a:t>B</a:t>
                    </a:r>
                  </a:p>
                  <a:p>
                    <a:pPr>
                      <a:defRPr sz="1400">
                        <a:solidFill>
                          <a:schemeClr val="bg1"/>
                        </a:solidFill>
                      </a:defRPr>
                    </a:pPr>
                    <a:r>
                      <a:rPr lang="en-US" sz="1400" baseline="0" dirty="0">
                        <a:solidFill>
                          <a:schemeClr val="bg1"/>
                        </a:solidFill>
                      </a:rPr>
                      <a:t>22%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1015466591519163"/>
                      <c:h val="0.1422722440344374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489-4AE7-A05F-11BCA475F524}"/>
                </c:ext>
              </c:extLst>
            </c:dLbl>
            <c:dLbl>
              <c:idx val="1"/>
              <c:layout>
                <c:manualLayout>
                  <c:x val="-2.1555929882641267E-2"/>
                  <c:y val="4.291334757209525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0F1B405-5C55-48B1-B300-51F3649DC3A3}" type="CATEGORYNAME">
                      <a:rPr lang="en-US" sz="1400" smtClean="0"/>
                      <a:pPr>
                        <a:defRPr sz="14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sz="1400" baseline="0" dirty="0"/>
                      <a:t> </a:t>
                    </a:r>
                    <a:fld id="{500417D4-4DE9-4711-B040-B6E741646B33}" type="VALUE">
                      <a:rPr lang="en-US" sz="1400" baseline="0" smtClean="0"/>
                      <a:pPr>
                        <a:defRPr sz="14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sz="1400" baseline="0" dirty="0"/>
                      <a:t>B</a:t>
                    </a:r>
                  </a:p>
                  <a:p>
                    <a:pPr>
                      <a:defRPr sz="1400">
                        <a:solidFill>
                          <a:schemeClr val="tx1"/>
                        </a:solidFill>
                      </a:defRPr>
                    </a:pPr>
                    <a:r>
                      <a:rPr lang="en-US" sz="1400" baseline="0" dirty="0"/>
                      <a:t>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76780479590006"/>
                      <c:h val="0.160857912855610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489-4AE7-A05F-11BCA475F524}"/>
                </c:ext>
              </c:extLst>
            </c:dLbl>
            <c:dLbl>
              <c:idx val="2"/>
              <c:layout>
                <c:manualLayout>
                  <c:x val="0.15770214074803149"/>
                  <c:y val="-0.1843281751766624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391A450-628E-40AA-8F12-B39B3294EB1F}" type="CATEGORYNAME">
                      <a:rPr lang="en-US" sz="1400">
                        <a:solidFill>
                          <a:schemeClr val="bg1"/>
                        </a:solidFill>
                      </a:rPr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400" baseline="0" dirty="0">
                        <a:solidFill>
                          <a:schemeClr val="bg1"/>
                        </a:solidFill>
                      </a:rPr>
                      <a:t>
</a:t>
                    </a:r>
                    <a:fld id="{31389AE7-E28E-4A0F-8E3B-5CB00FC2CE89}" type="VALUE">
                      <a:rPr lang="en-US" sz="1400" baseline="0" smtClean="0">
                        <a:solidFill>
                          <a:schemeClr val="bg1"/>
                        </a:solidFill>
                      </a:rPr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r>
                      <a:rPr lang="en-US" sz="1400" baseline="0" dirty="0">
                        <a:solidFill>
                          <a:schemeClr val="bg1"/>
                        </a:solidFill>
                      </a:rPr>
                      <a:t>B</a:t>
                    </a:r>
                  </a:p>
                  <a:p>
                    <a:pPr>
                      <a:defRPr sz="1400">
                        <a:solidFill>
                          <a:schemeClr val="bg1"/>
                        </a:solidFill>
                      </a:defRPr>
                    </a:pPr>
                    <a:r>
                      <a:rPr lang="en-US" sz="1400" baseline="0" dirty="0">
                        <a:solidFill>
                          <a:schemeClr val="bg1"/>
                        </a:solidFill>
                      </a:rPr>
                      <a:t>77%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489-4AE7-A05F-11BCA475F5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Local</c:v>
                </c:pt>
                <c:pt idx="1">
                  <c:v>Operations/Misc.</c:v>
                </c:pt>
                <c:pt idx="2">
                  <c:v>State</c:v>
                </c:pt>
              </c:strCache>
            </c:strRef>
          </c:cat>
          <c:val>
            <c:numRef>
              <c:f>Sheet1!$B$2:$B$4</c:f>
              <c:numCache>
                <c:formatCode>"$"#,##0.0_);[Red]\("$"#,##0.0\)</c:formatCode>
                <c:ptCount val="3"/>
                <c:pt idx="0">
                  <c:v>5.5</c:v>
                </c:pt>
                <c:pt idx="1">
                  <c:v>0.3</c:v>
                </c:pt>
                <c:pt idx="2">
                  <c:v>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89-4AE7-A05F-11BCA475F524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Estimated Asset Management Portion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 w="28575"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780-43F4-BDFB-300FFB7829D8}"/>
              </c:ext>
            </c:extLst>
          </c:dPt>
          <c:cat>
            <c:strRef>
              <c:f>Sheet1!$A$2:$A$3</c:f>
              <c:strCache>
                <c:ptCount val="2"/>
                <c:pt idx="0">
                  <c:v>TAMP</c:v>
                </c:pt>
                <c:pt idx="1">
                  <c:v>Other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0.66</c:v>
                </c:pt>
                <c:pt idx="1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80-43F4-BDFB-300FFB7829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axId val="423601528"/>
        <c:axId val="423605464"/>
      </c:barChart>
      <c:catAx>
        <c:axId val="423601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605464"/>
        <c:crosses val="autoZero"/>
        <c:auto val="1"/>
        <c:lblAlgn val="ctr"/>
        <c:lblOffset val="100"/>
        <c:noMultiLvlLbl val="0"/>
      </c:catAx>
      <c:valAx>
        <c:axId val="42360546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601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449D6F-76DE-4D4A-9957-97450F341E35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163AA5-ADAD-4A44-9C02-CC67B53017AA}">
      <dgm:prSet phldrT="[Text]"/>
      <dgm:spPr/>
      <dgm:t>
        <a:bodyPr/>
        <a:lstStyle/>
        <a:p>
          <a:r>
            <a:rPr lang="en-US" dirty="0"/>
            <a:t>Safety</a:t>
          </a:r>
        </a:p>
      </dgm:t>
    </dgm:pt>
    <dgm:pt modelId="{1DF7C7D0-D461-4978-A719-BB45E32A6D3E}" type="parTrans" cxnId="{627BF2FE-C9A5-4F64-90C7-50F6A501EAA0}">
      <dgm:prSet/>
      <dgm:spPr/>
      <dgm:t>
        <a:bodyPr/>
        <a:lstStyle/>
        <a:p>
          <a:endParaRPr lang="en-US"/>
        </a:p>
      </dgm:t>
    </dgm:pt>
    <dgm:pt modelId="{159DD8D4-A740-49E1-B8EF-8BFC44A98857}" type="sibTrans" cxnId="{627BF2FE-C9A5-4F64-90C7-50F6A501EAA0}">
      <dgm:prSet/>
      <dgm:spPr/>
      <dgm:t>
        <a:bodyPr/>
        <a:lstStyle/>
        <a:p>
          <a:endParaRPr lang="en-US"/>
        </a:p>
      </dgm:t>
    </dgm:pt>
    <dgm:pt modelId="{5DEC2A69-8613-4577-A828-4AB9472EC8F4}">
      <dgm:prSet phldrT="[Text]"/>
      <dgm:spPr/>
      <dgm:t>
        <a:bodyPr/>
        <a:lstStyle/>
        <a:p>
          <a:r>
            <a:rPr lang="en-US" dirty="0"/>
            <a:t>Asset Condition</a:t>
          </a:r>
        </a:p>
      </dgm:t>
    </dgm:pt>
    <dgm:pt modelId="{EF8CBEE4-F498-494D-A655-86069F541D95}" type="parTrans" cxnId="{7A7A3BD3-FD21-44E8-BDCE-0EEC1267AA1A}">
      <dgm:prSet/>
      <dgm:spPr/>
      <dgm:t>
        <a:bodyPr/>
        <a:lstStyle/>
        <a:p>
          <a:endParaRPr lang="en-US"/>
        </a:p>
      </dgm:t>
    </dgm:pt>
    <dgm:pt modelId="{B4102F8F-7ABE-4571-8369-4C31FAEE224B}" type="sibTrans" cxnId="{7A7A3BD3-FD21-44E8-BDCE-0EEC1267AA1A}">
      <dgm:prSet/>
      <dgm:spPr/>
      <dgm:t>
        <a:bodyPr/>
        <a:lstStyle/>
        <a:p>
          <a:endParaRPr lang="en-US"/>
        </a:p>
      </dgm:t>
    </dgm:pt>
    <dgm:pt modelId="{9D83DFF1-998C-42A5-BABF-DFF2B1F14C4B}">
      <dgm:prSet phldrT="[Text]"/>
      <dgm:spPr/>
      <dgm:t>
        <a:bodyPr/>
        <a:lstStyle/>
        <a:p>
          <a:r>
            <a:rPr lang="en-US" dirty="0"/>
            <a:t>Congestion</a:t>
          </a:r>
        </a:p>
      </dgm:t>
    </dgm:pt>
    <dgm:pt modelId="{BC81E8FF-6377-4ECA-A11C-F6816ACBD933}" type="parTrans" cxnId="{CB6EDB11-4997-4361-806A-2ADDD9C8C0E2}">
      <dgm:prSet/>
      <dgm:spPr/>
      <dgm:t>
        <a:bodyPr/>
        <a:lstStyle/>
        <a:p>
          <a:endParaRPr lang="en-US"/>
        </a:p>
      </dgm:t>
    </dgm:pt>
    <dgm:pt modelId="{46D17A76-71D8-4813-A914-169F756326F5}" type="sibTrans" cxnId="{CB6EDB11-4997-4361-806A-2ADDD9C8C0E2}">
      <dgm:prSet/>
      <dgm:spPr/>
      <dgm:t>
        <a:bodyPr/>
        <a:lstStyle/>
        <a:p>
          <a:endParaRPr lang="en-US"/>
        </a:p>
      </dgm:t>
    </dgm:pt>
    <dgm:pt modelId="{0AF4EF06-C940-4457-A15F-649F35E0512D}">
      <dgm:prSet phldrT="[Text]"/>
      <dgm:spPr/>
      <dgm:t>
        <a:bodyPr/>
        <a:lstStyle/>
        <a:p>
          <a:r>
            <a:rPr lang="en-US" dirty="0"/>
            <a:t>Economic Development</a:t>
          </a:r>
        </a:p>
      </dgm:t>
    </dgm:pt>
    <dgm:pt modelId="{0019958C-FE57-4B1E-BFC9-18768A6BB3F5}" type="parTrans" cxnId="{2A86DBDB-585E-4AC3-B5D1-2F1228F497C4}">
      <dgm:prSet/>
      <dgm:spPr/>
      <dgm:t>
        <a:bodyPr/>
        <a:lstStyle/>
        <a:p>
          <a:endParaRPr lang="en-US"/>
        </a:p>
      </dgm:t>
    </dgm:pt>
    <dgm:pt modelId="{213A0F75-FFCD-4214-9827-188828C32AB2}" type="sibTrans" cxnId="{2A86DBDB-585E-4AC3-B5D1-2F1228F497C4}">
      <dgm:prSet/>
      <dgm:spPr/>
      <dgm:t>
        <a:bodyPr/>
        <a:lstStyle/>
        <a:p>
          <a:endParaRPr lang="en-US"/>
        </a:p>
      </dgm:t>
    </dgm:pt>
    <dgm:pt modelId="{06AC06CE-F5BF-4476-990C-061F8DC40E99}">
      <dgm:prSet phldrT="[Text]"/>
      <dgm:spPr/>
      <dgm:t>
        <a:bodyPr/>
        <a:lstStyle/>
        <a:p>
          <a:r>
            <a:rPr lang="en-US" dirty="0"/>
            <a:t>Local Priorities</a:t>
          </a:r>
        </a:p>
      </dgm:t>
    </dgm:pt>
    <dgm:pt modelId="{6AE2E4BE-D642-4E25-943D-C807BB511B1F}" type="parTrans" cxnId="{3BDCFDDA-CAE4-4194-ADAB-8DD900C27D42}">
      <dgm:prSet/>
      <dgm:spPr/>
      <dgm:t>
        <a:bodyPr/>
        <a:lstStyle/>
        <a:p>
          <a:endParaRPr lang="en-US"/>
        </a:p>
      </dgm:t>
    </dgm:pt>
    <dgm:pt modelId="{0C32A03F-1402-4034-B223-DAEBEF2C3441}" type="sibTrans" cxnId="{3BDCFDDA-CAE4-4194-ADAB-8DD900C27D42}">
      <dgm:prSet/>
      <dgm:spPr/>
      <dgm:t>
        <a:bodyPr/>
        <a:lstStyle/>
        <a:p>
          <a:endParaRPr lang="en-US"/>
        </a:p>
      </dgm:t>
    </dgm:pt>
    <dgm:pt modelId="{FE22A10F-BFFD-48E9-87B8-0DD26991F5BF}">
      <dgm:prSet phldrT="[Text]"/>
      <dgm:spPr/>
      <dgm:t>
        <a:bodyPr/>
        <a:lstStyle/>
        <a:p>
          <a:r>
            <a:rPr lang="en-US" dirty="0"/>
            <a:t>Environmental Considerations</a:t>
          </a:r>
        </a:p>
      </dgm:t>
    </dgm:pt>
    <dgm:pt modelId="{BDFA2E20-0656-4C98-AC50-F1022C15492D}" type="parTrans" cxnId="{539C4C6F-8EB2-462F-8547-1C03460D80EC}">
      <dgm:prSet/>
      <dgm:spPr/>
      <dgm:t>
        <a:bodyPr/>
        <a:lstStyle/>
        <a:p>
          <a:endParaRPr lang="en-US"/>
        </a:p>
      </dgm:t>
    </dgm:pt>
    <dgm:pt modelId="{A792287E-CC32-4AD0-A3EC-0FB5F146D9F4}" type="sibTrans" cxnId="{539C4C6F-8EB2-462F-8547-1C03460D80EC}">
      <dgm:prSet/>
      <dgm:spPr/>
      <dgm:t>
        <a:bodyPr/>
        <a:lstStyle/>
        <a:p>
          <a:endParaRPr lang="en-US"/>
        </a:p>
      </dgm:t>
    </dgm:pt>
    <dgm:pt modelId="{966BDA4B-65BC-493E-BC35-44691B62EA30}">
      <dgm:prSet phldrT="[Text]"/>
      <dgm:spPr/>
      <dgm:t>
        <a:bodyPr/>
        <a:lstStyle/>
        <a:p>
          <a:r>
            <a:rPr lang="en-US" dirty="0"/>
            <a:t>Project Timing</a:t>
          </a:r>
        </a:p>
      </dgm:t>
    </dgm:pt>
    <dgm:pt modelId="{54625774-FCF9-4BEB-A064-C6F3B3FEA7BB}" type="parTrans" cxnId="{75214A69-75FA-4657-A1E7-E59F3AF1168D}">
      <dgm:prSet/>
      <dgm:spPr/>
      <dgm:t>
        <a:bodyPr/>
        <a:lstStyle/>
        <a:p>
          <a:endParaRPr lang="en-US"/>
        </a:p>
      </dgm:t>
    </dgm:pt>
    <dgm:pt modelId="{2C31557B-6216-4E9A-AD48-D101A3B696ED}" type="sibTrans" cxnId="{75214A69-75FA-4657-A1E7-E59F3AF1168D}">
      <dgm:prSet/>
      <dgm:spPr/>
      <dgm:t>
        <a:bodyPr/>
        <a:lstStyle/>
        <a:p>
          <a:endParaRPr lang="en-US"/>
        </a:p>
      </dgm:t>
    </dgm:pt>
    <dgm:pt modelId="{BD721639-F5C1-4FBE-9543-F61F3CD5C4FB}">
      <dgm:prSet phldrT="[Text]"/>
      <dgm:spPr/>
      <dgm:t>
        <a:bodyPr/>
        <a:lstStyle/>
        <a:p>
          <a:endParaRPr lang="en-US"/>
        </a:p>
      </dgm:t>
    </dgm:pt>
    <dgm:pt modelId="{639AFF89-60D1-4AF6-992D-8DBB6D3A6CAB}" type="parTrans" cxnId="{C3C76A5B-1183-49C3-AB1A-E726FCEB728F}">
      <dgm:prSet/>
      <dgm:spPr/>
      <dgm:t>
        <a:bodyPr/>
        <a:lstStyle/>
        <a:p>
          <a:endParaRPr lang="en-US"/>
        </a:p>
      </dgm:t>
    </dgm:pt>
    <dgm:pt modelId="{3BFA65DE-40EE-479C-A767-97D5675E4BEA}" type="sibTrans" cxnId="{C3C76A5B-1183-49C3-AB1A-E726FCEB728F}">
      <dgm:prSet/>
      <dgm:spPr/>
      <dgm:t>
        <a:bodyPr/>
        <a:lstStyle/>
        <a:p>
          <a:endParaRPr lang="en-US"/>
        </a:p>
      </dgm:t>
    </dgm:pt>
    <dgm:pt modelId="{CDC85837-D71C-4061-B83F-863E1F85B454}">
      <dgm:prSet phldrT="[Text]"/>
      <dgm:spPr/>
      <dgm:t>
        <a:bodyPr/>
        <a:lstStyle/>
        <a:p>
          <a:r>
            <a:rPr lang="en-US" dirty="0"/>
            <a:t>Resiliency</a:t>
          </a:r>
        </a:p>
      </dgm:t>
    </dgm:pt>
    <dgm:pt modelId="{0AC1F08A-C492-446F-AFCC-825115E9CC10}" type="parTrans" cxnId="{5CF9B46B-E7A4-4D1B-AAAF-BDAA9E76AF44}">
      <dgm:prSet/>
      <dgm:spPr/>
      <dgm:t>
        <a:bodyPr/>
        <a:lstStyle/>
        <a:p>
          <a:endParaRPr lang="en-US"/>
        </a:p>
      </dgm:t>
    </dgm:pt>
    <dgm:pt modelId="{1393B964-0DD6-4475-8097-12A00F0A8F87}" type="sibTrans" cxnId="{5CF9B46B-E7A4-4D1B-AAAF-BDAA9E76AF44}">
      <dgm:prSet/>
      <dgm:spPr/>
      <dgm:t>
        <a:bodyPr/>
        <a:lstStyle/>
        <a:p>
          <a:endParaRPr lang="en-US"/>
        </a:p>
      </dgm:t>
    </dgm:pt>
    <dgm:pt modelId="{4DBBCD2A-C640-4DCB-B89F-8CA579BAB3A6}" type="pres">
      <dgm:prSet presAssocID="{CE449D6F-76DE-4D4A-9957-97450F341E35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A19D616A-6E53-4B5A-9798-434178A28B27}" type="pres">
      <dgm:prSet presAssocID="{CE449D6F-76DE-4D4A-9957-97450F341E35}" presName="dummyMaxCanvas" presStyleCnt="0"/>
      <dgm:spPr/>
    </dgm:pt>
    <dgm:pt modelId="{3DBD5880-A0F1-426E-83FE-880ED6DF7F21}" type="pres">
      <dgm:prSet presAssocID="{CE449D6F-76DE-4D4A-9957-97450F341E35}" presName="parentComposite" presStyleCnt="0"/>
      <dgm:spPr/>
    </dgm:pt>
    <dgm:pt modelId="{74C79A72-22C0-4121-ABCC-E87D4751F613}" type="pres">
      <dgm:prSet presAssocID="{CE449D6F-76DE-4D4A-9957-97450F341E35}" presName="parent1" presStyleLbl="alignAccFollowNode1" presStyleIdx="0" presStyleCnt="4" custAng="387049" custLinFactNeighborX="40682" custLinFactNeighborY="1547">
        <dgm:presLayoutVars>
          <dgm:chMax val="4"/>
        </dgm:presLayoutVars>
      </dgm:prSet>
      <dgm:spPr/>
    </dgm:pt>
    <dgm:pt modelId="{333EF688-F753-468E-A648-D2FE2281AE8F}" type="pres">
      <dgm:prSet presAssocID="{CE449D6F-76DE-4D4A-9957-97450F341E35}" presName="parent2" presStyleLbl="alignAccFollowNode1" presStyleIdx="1" presStyleCnt="4" custAng="575385" custLinFactNeighborX="31567" custLinFactNeighborY="40638">
        <dgm:presLayoutVars>
          <dgm:chMax val="4"/>
        </dgm:presLayoutVars>
      </dgm:prSet>
      <dgm:spPr/>
    </dgm:pt>
    <dgm:pt modelId="{F1BEF72E-2282-4A4C-80E3-A1D34B920465}" type="pres">
      <dgm:prSet presAssocID="{CE449D6F-76DE-4D4A-9957-97450F341E35}" presName="childrenComposite" presStyleCnt="0"/>
      <dgm:spPr/>
    </dgm:pt>
    <dgm:pt modelId="{FF70C0BF-7CF6-4BF0-A46A-082600AA43E8}" type="pres">
      <dgm:prSet presAssocID="{CE449D6F-76DE-4D4A-9957-97450F341E35}" presName="dummyMaxCanvas_ChildArea" presStyleCnt="0"/>
      <dgm:spPr/>
    </dgm:pt>
    <dgm:pt modelId="{F94D02ED-86A3-426D-87BA-6CEFBF3044AC}" type="pres">
      <dgm:prSet presAssocID="{CE449D6F-76DE-4D4A-9957-97450F341E35}" presName="fulcrum" presStyleLbl="alignAccFollowNode1" presStyleIdx="2" presStyleCnt="4"/>
      <dgm:spPr/>
    </dgm:pt>
    <dgm:pt modelId="{705776CA-E3CB-42F0-9CDD-1B1D94FE3F12}" type="pres">
      <dgm:prSet presAssocID="{CE449D6F-76DE-4D4A-9957-97450F341E35}" presName="balance_33" presStyleLbl="alignAccFollowNode1" presStyleIdx="3" presStyleCnt="4" custAng="582617">
        <dgm:presLayoutVars>
          <dgm:bulletEnabled val="1"/>
        </dgm:presLayoutVars>
      </dgm:prSet>
      <dgm:spPr/>
    </dgm:pt>
    <dgm:pt modelId="{EFE8B48C-415D-49C5-853C-8136896F4B6D}" type="pres">
      <dgm:prSet presAssocID="{CE449D6F-76DE-4D4A-9957-97450F341E35}" presName="right_33_1" presStyleLbl="node1" presStyleIdx="0" presStyleCnt="6" custAng="668230" custLinFactNeighborY="24574">
        <dgm:presLayoutVars>
          <dgm:bulletEnabled val="1"/>
        </dgm:presLayoutVars>
      </dgm:prSet>
      <dgm:spPr/>
    </dgm:pt>
    <dgm:pt modelId="{F27564A2-9B96-40EA-ACF9-68579666C561}" type="pres">
      <dgm:prSet presAssocID="{CE449D6F-76DE-4D4A-9957-97450F341E35}" presName="right_33_2" presStyleLbl="node1" presStyleIdx="1" presStyleCnt="6" custAng="684275" custLinFactNeighborX="7294" custLinFactNeighborY="27925">
        <dgm:presLayoutVars>
          <dgm:bulletEnabled val="1"/>
        </dgm:presLayoutVars>
      </dgm:prSet>
      <dgm:spPr/>
    </dgm:pt>
    <dgm:pt modelId="{9D01249F-7C78-4270-9E9F-22D7B334A04C}" type="pres">
      <dgm:prSet presAssocID="{CE449D6F-76DE-4D4A-9957-97450F341E35}" presName="right_33_3" presStyleLbl="node1" presStyleIdx="2" presStyleCnt="6" custAng="642955" custLinFactNeighborX="17722" custLinFactNeighborY="29902">
        <dgm:presLayoutVars>
          <dgm:bulletEnabled val="1"/>
        </dgm:presLayoutVars>
      </dgm:prSet>
      <dgm:spPr/>
    </dgm:pt>
    <dgm:pt modelId="{6874FA99-050C-40D3-BA53-DD27712E47BF}" type="pres">
      <dgm:prSet presAssocID="{CE449D6F-76DE-4D4A-9957-97450F341E35}" presName="left_33_1" presStyleLbl="node1" presStyleIdx="3" presStyleCnt="6" custAng="558225" custLinFactNeighborX="15636" custLinFactNeighborY="-22338">
        <dgm:presLayoutVars>
          <dgm:bulletEnabled val="1"/>
        </dgm:presLayoutVars>
      </dgm:prSet>
      <dgm:spPr/>
    </dgm:pt>
    <dgm:pt modelId="{CA7295A3-DC27-4B18-9C62-045C49030A86}" type="pres">
      <dgm:prSet presAssocID="{CE449D6F-76DE-4D4A-9957-97450F341E35}" presName="left_33_2" presStyleLbl="node1" presStyleIdx="4" presStyleCnt="6" custAng="500631" custLinFactNeighborX="25016" custLinFactNeighborY="-22338">
        <dgm:presLayoutVars>
          <dgm:bulletEnabled val="1"/>
        </dgm:presLayoutVars>
      </dgm:prSet>
      <dgm:spPr/>
    </dgm:pt>
    <dgm:pt modelId="{A86840B6-458A-4798-BFBE-2CBFE58CD687}" type="pres">
      <dgm:prSet presAssocID="{CE449D6F-76DE-4D4A-9957-97450F341E35}" presName="left_33_3" presStyleLbl="node1" presStyleIdx="5" presStyleCnt="6" custAng="427794" custLinFactNeighborX="33361" custLinFactNeighborY="-22338">
        <dgm:presLayoutVars>
          <dgm:bulletEnabled val="1"/>
        </dgm:presLayoutVars>
      </dgm:prSet>
      <dgm:spPr/>
    </dgm:pt>
  </dgm:ptLst>
  <dgm:cxnLst>
    <dgm:cxn modelId="{5D2AE405-50EE-45F0-A05D-6724C9BDEC3D}" type="presOf" srcId="{966BDA4B-65BC-493E-BC35-44691B62EA30}" destId="{9D01249F-7C78-4270-9E9F-22D7B334A04C}" srcOrd="0" destOrd="0" presId="urn:microsoft.com/office/officeart/2005/8/layout/balance1"/>
    <dgm:cxn modelId="{CB6EDB11-4997-4361-806A-2ADDD9C8C0E2}" srcId="{72163AA5-ADAD-4A44-9C02-CC67B53017AA}" destId="{9D83DFF1-998C-42A5-BABF-DFF2B1F14C4B}" srcOrd="1" destOrd="0" parTransId="{BC81E8FF-6377-4ECA-A11C-F6816ACBD933}" sibTransId="{46D17A76-71D8-4813-A914-169F756326F5}"/>
    <dgm:cxn modelId="{C3C76A5B-1183-49C3-AB1A-E726FCEB728F}" srcId="{CE449D6F-76DE-4D4A-9957-97450F341E35}" destId="{BD721639-F5C1-4FBE-9543-F61F3CD5C4FB}" srcOrd="2" destOrd="0" parTransId="{639AFF89-60D1-4AF6-992D-8DBB6D3A6CAB}" sibTransId="{3BFA65DE-40EE-479C-A767-97D5675E4BEA}"/>
    <dgm:cxn modelId="{75214A69-75FA-4657-A1E7-E59F3AF1168D}" srcId="{0AF4EF06-C940-4457-A15F-649F35E0512D}" destId="{966BDA4B-65BC-493E-BC35-44691B62EA30}" srcOrd="2" destOrd="0" parTransId="{54625774-FCF9-4BEB-A064-C6F3B3FEA7BB}" sibTransId="{2C31557B-6216-4E9A-AD48-D101A3B696ED}"/>
    <dgm:cxn modelId="{5CF9B46B-E7A4-4D1B-AAAF-BDAA9E76AF44}" srcId="{72163AA5-ADAD-4A44-9C02-CC67B53017AA}" destId="{CDC85837-D71C-4061-B83F-863E1F85B454}" srcOrd="2" destOrd="0" parTransId="{0AC1F08A-C492-446F-AFCC-825115E9CC10}" sibTransId="{1393B964-0DD6-4475-8097-12A00F0A8F87}"/>
    <dgm:cxn modelId="{154C7D4C-5C4C-489B-92BF-A7661F201D56}" type="presOf" srcId="{9D83DFF1-998C-42A5-BABF-DFF2B1F14C4B}" destId="{CA7295A3-DC27-4B18-9C62-045C49030A86}" srcOrd="0" destOrd="0" presId="urn:microsoft.com/office/officeart/2005/8/layout/balance1"/>
    <dgm:cxn modelId="{539C4C6F-8EB2-462F-8547-1C03460D80EC}" srcId="{0AF4EF06-C940-4457-A15F-649F35E0512D}" destId="{FE22A10F-BFFD-48E9-87B8-0DD26991F5BF}" srcOrd="1" destOrd="0" parTransId="{BDFA2E20-0656-4C98-AC50-F1022C15492D}" sibTransId="{A792287E-CC32-4AD0-A3EC-0FB5F146D9F4}"/>
    <dgm:cxn modelId="{CEEAAD80-DD3F-498C-83B7-DA1FAEF0A7BD}" type="presOf" srcId="{0AF4EF06-C940-4457-A15F-649F35E0512D}" destId="{333EF688-F753-468E-A648-D2FE2281AE8F}" srcOrd="0" destOrd="0" presId="urn:microsoft.com/office/officeart/2005/8/layout/balance1"/>
    <dgm:cxn modelId="{B64C3A88-9DF0-4236-AE01-9E9BEE20B0AB}" type="presOf" srcId="{CDC85837-D71C-4061-B83F-863E1F85B454}" destId="{A86840B6-458A-4798-BFBE-2CBFE58CD687}" srcOrd="0" destOrd="0" presId="urn:microsoft.com/office/officeart/2005/8/layout/balance1"/>
    <dgm:cxn modelId="{9BDD4AAC-FBDF-4F63-B30E-E59E2CFC4057}" type="presOf" srcId="{5DEC2A69-8613-4577-A828-4AB9472EC8F4}" destId="{6874FA99-050C-40D3-BA53-DD27712E47BF}" srcOrd="0" destOrd="0" presId="urn:microsoft.com/office/officeart/2005/8/layout/balance1"/>
    <dgm:cxn modelId="{92EB65AD-F8BB-4E84-AC93-66B2E12456BB}" type="presOf" srcId="{72163AA5-ADAD-4A44-9C02-CC67B53017AA}" destId="{74C79A72-22C0-4121-ABCC-E87D4751F613}" srcOrd="0" destOrd="0" presId="urn:microsoft.com/office/officeart/2005/8/layout/balance1"/>
    <dgm:cxn modelId="{7A7A3BD3-FD21-44E8-BDCE-0EEC1267AA1A}" srcId="{72163AA5-ADAD-4A44-9C02-CC67B53017AA}" destId="{5DEC2A69-8613-4577-A828-4AB9472EC8F4}" srcOrd="0" destOrd="0" parTransId="{EF8CBEE4-F498-494D-A655-86069F541D95}" sibTransId="{B4102F8F-7ABE-4571-8369-4C31FAEE224B}"/>
    <dgm:cxn modelId="{F30D52D9-3051-4A93-A144-7089965868E5}" type="presOf" srcId="{FE22A10F-BFFD-48E9-87B8-0DD26991F5BF}" destId="{F27564A2-9B96-40EA-ACF9-68579666C561}" srcOrd="0" destOrd="0" presId="urn:microsoft.com/office/officeart/2005/8/layout/balance1"/>
    <dgm:cxn modelId="{3BDCFDDA-CAE4-4194-ADAB-8DD900C27D42}" srcId="{0AF4EF06-C940-4457-A15F-649F35E0512D}" destId="{06AC06CE-F5BF-4476-990C-061F8DC40E99}" srcOrd="0" destOrd="0" parTransId="{6AE2E4BE-D642-4E25-943D-C807BB511B1F}" sibTransId="{0C32A03F-1402-4034-B223-DAEBEF2C3441}"/>
    <dgm:cxn modelId="{2A86DBDB-585E-4AC3-B5D1-2F1228F497C4}" srcId="{CE449D6F-76DE-4D4A-9957-97450F341E35}" destId="{0AF4EF06-C940-4457-A15F-649F35E0512D}" srcOrd="1" destOrd="0" parTransId="{0019958C-FE57-4B1E-BFC9-18768A6BB3F5}" sibTransId="{213A0F75-FFCD-4214-9827-188828C32AB2}"/>
    <dgm:cxn modelId="{51FF6AEE-43EA-417C-958E-BAA4D0AFBF76}" type="presOf" srcId="{CE449D6F-76DE-4D4A-9957-97450F341E35}" destId="{4DBBCD2A-C640-4DCB-B89F-8CA579BAB3A6}" srcOrd="0" destOrd="0" presId="urn:microsoft.com/office/officeart/2005/8/layout/balance1"/>
    <dgm:cxn modelId="{9B8FC7EE-D369-419F-A1F3-70F976524B6C}" type="presOf" srcId="{06AC06CE-F5BF-4476-990C-061F8DC40E99}" destId="{EFE8B48C-415D-49C5-853C-8136896F4B6D}" srcOrd="0" destOrd="0" presId="urn:microsoft.com/office/officeart/2005/8/layout/balance1"/>
    <dgm:cxn modelId="{627BF2FE-C9A5-4F64-90C7-50F6A501EAA0}" srcId="{CE449D6F-76DE-4D4A-9957-97450F341E35}" destId="{72163AA5-ADAD-4A44-9C02-CC67B53017AA}" srcOrd="0" destOrd="0" parTransId="{1DF7C7D0-D461-4978-A719-BB45E32A6D3E}" sibTransId="{159DD8D4-A740-49E1-B8EF-8BFC44A98857}"/>
    <dgm:cxn modelId="{E1213C7B-F093-4DC3-9237-5EB82D207392}" type="presParOf" srcId="{4DBBCD2A-C640-4DCB-B89F-8CA579BAB3A6}" destId="{A19D616A-6E53-4B5A-9798-434178A28B27}" srcOrd="0" destOrd="0" presId="urn:microsoft.com/office/officeart/2005/8/layout/balance1"/>
    <dgm:cxn modelId="{528B7626-3ABC-4F8B-A339-49C51AA9F8ED}" type="presParOf" srcId="{4DBBCD2A-C640-4DCB-B89F-8CA579BAB3A6}" destId="{3DBD5880-A0F1-426E-83FE-880ED6DF7F21}" srcOrd="1" destOrd="0" presId="urn:microsoft.com/office/officeart/2005/8/layout/balance1"/>
    <dgm:cxn modelId="{551343E6-1EBE-4A49-B95D-4ADE171ADC2A}" type="presParOf" srcId="{3DBD5880-A0F1-426E-83FE-880ED6DF7F21}" destId="{74C79A72-22C0-4121-ABCC-E87D4751F613}" srcOrd="0" destOrd="0" presId="urn:microsoft.com/office/officeart/2005/8/layout/balance1"/>
    <dgm:cxn modelId="{82EA06A7-E515-4C9C-862E-5813D70FCA78}" type="presParOf" srcId="{3DBD5880-A0F1-426E-83FE-880ED6DF7F21}" destId="{333EF688-F753-468E-A648-D2FE2281AE8F}" srcOrd="1" destOrd="0" presId="urn:microsoft.com/office/officeart/2005/8/layout/balance1"/>
    <dgm:cxn modelId="{50C90D99-1A68-487E-8DA8-F4F59C8C1C4F}" type="presParOf" srcId="{4DBBCD2A-C640-4DCB-B89F-8CA579BAB3A6}" destId="{F1BEF72E-2282-4A4C-80E3-A1D34B920465}" srcOrd="2" destOrd="0" presId="urn:microsoft.com/office/officeart/2005/8/layout/balance1"/>
    <dgm:cxn modelId="{20BF01C9-34D2-4135-AC6A-A306900706E6}" type="presParOf" srcId="{F1BEF72E-2282-4A4C-80E3-A1D34B920465}" destId="{FF70C0BF-7CF6-4BF0-A46A-082600AA43E8}" srcOrd="0" destOrd="0" presId="urn:microsoft.com/office/officeart/2005/8/layout/balance1"/>
    <dgm:cxn modelId="{12AFD367-3CC2-408D-9B00-418F0806016B}" type="presParOf" srcId="{F1BEF72E-2282-4A4C-80E3-A1D34B920465}" destId="{F94D02ED-86A3-426D-87BA-6CEFBF3044AC}" srcOrd="1" destOrd="0" presId="urn:microsoft.com/office/officeart/2005/8/layout/balance1"/>
    <dgm:cxn modelId="{CCCC0D17-F9E9-4B7E-B09F-0532BD11329D}" type="presParOf" srcId="{F1BEF72E-2282-4A4C-80E3-A1D34B920465}" destId="{705776CA-E3CB-42F0-9CDD-1B1D94FE3F12}" srcOrd="2" destOrd="0" presId="urn:microsoft.com/office/officeart/2005/8/layout/balance1"/>
    <dgm:cxn modelId="{4215C541-8538-4DDE-8A08-257DF604DE58}" type="presParOf" srcId="{F1BEF72E-2282-4A4C-80E3-A1D34B920465}" destId="{EFE8B48C-415D-49C5-853C-8136896F4B6D}" srcOrd="3" destOrd="0" presId="urn:microsoft.com/office/officeart/2005/8/layout/balance1"/>
    <dgm:cxn modelId="{4DB2FAC4-AE48-45B4-8CA3-D9555E9D5964}" type="presParOf" srcId="{F1BEF72E-2282-4A4C-80E3-A1D34B920465}" destId="{F27564A2-9B96-40EA-ACF9-68579666C561}" srcOrd="4" destOrd="0" presId="urn:microsoft.com/office/officeart/2005/8/layout/balance1"/>
    <dgm:cxn modelId="{723EFF5A-386A-4780-9102-94E8EF3FC200}" type="presParOf" srcId="{F1BEF72E-2282-4A4C-80E3-A1D34B920465}" destId="{9D01249F-7C78-4270-9E9F-22D7B334A04C}" srcOrd="5" destOrd="0" presId="urn:microsoft.com/office/officeart/2005/8/layout/balance1"/>
    <dgm:cxn modelId="{AC0433A9-E8A6-4D89-806E-012DE9C16ACF}" type="presParOf" srcId="{F1BEF72E-2282-4A4C-80E3-A1D34B920465}" destId="{6874FA99-050C-40D3-BA53-DD27712E47BF}" srcOrd="6" destOrd="0" presId="urn:microsoft.com/office/officeart/2005/8/layout/balance1"/>
    <dgm:cxn modelId="{CD6CBE5A-6384-4F7D-9B07-2AD105611FD0}" type="presParOf" srcId="{F1BEF72E-2282-4A4C-80E3-A1D34B920465}" destId="{CA7295A3-DC27-4B18-9C62-045C49030A86}" srcOrd="7" destOrd="0" presId="urn:microsoft.com/office/officeart/2005/8/layout/balance1"/>
    <dgm:cxn modelId="{6936719B-36B5-4D88-A161-E489E592159D}" type="presParOf" srcId="{F1BEF72E-2282-4A4C-80E3-A1D34B920465}" destId="{A86840B6-458A-4798-BFBE-2CBFE58CD687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79A72-22C0-4121-ABCC-E87D4751F613}">
      <dsp:nvSpPr>
        <dsp:cNvPr id="0" name=""/>
        <dsp:cNvSpPr/>
      </dsp:nvSpPr>
      <dsp:spPr>
        <a:xfrm rot="387049">
          <a:off x="1978277" y="14497"/>
          <a:ext cx="1686896" cy="93716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Safety</a:t>
          </a:r>
        </a:p>
      </dsp:txBody>
      <dsp:txXfrm>
        <a:off x="2005726" y="41946"/>
        <a:ext cx="1631998" cy="882266"/>
      </dsp:txXfrm>
    </dsp:sp>
    <dsp:sp modelId="{333EF688-F753-468E-A648-D2FE2281AE8F}">
      <dsp:nvSpPr>
        <dsp:cNvPr id="0" name=""/>
        <dsp:cNvSpPr/>
      </dsp:nvSpPr>
      <dsp:spPr>
        <a:xfrm rot="575385">
          <a:off x="4261145" y="380845"/>
          <a:ext cx="1686896" cy="93716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Economic Development</a:t>
          </a:r>
        </a:p>
      </dsp:txBody>
      <dsp:txXfrm>
        <a:off x="4288594" y="408294"/>
        <a:ext cx="1631998" cy="882266"/>
      </dsp:txXfrm>
    </dsp:sp>
    <dsp:sp modelId="{F94D02ED-86A3-426D-87BA-6CEFBF3044AC}">
      <dsp:nvSpPr>
        <dsp:cNvPr id="0" name=""/>
        <dsp:cNvSpPr/>
      </dsp:nvSpPr>
      <dsp:spPr>
        <a:xfrm>
          <a:off x="3002340" y="3982950"/>
          <a:ext cx="702873" cy="702873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5776CA-E3CB-42F0-9CDD-1B1D94FE3F12}">
      <dsp:nvSpPr>
        <dsp:cNvPr id="0" name=""/>
        <dsp:cNvSpPr/>
      </dsp:nvSpPr>
      <dsp:spPr>
        <a:xfrm rot="582617">
          <a:off x="1245156" y="3688680"/>
          <a:ext cx="4217241" cy="2848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E8B48C-415D-49C5-853C-8136896F4B6D}">
      <dsp:nvSpPr>
        <dsp:cNvPr id="0" name=""/>
        <dsp:cNvSpPr/>
      </dsp:nvSpPr>
      <dsp:spPr>
        <a:xfrm rot="668230">
          <a:off x="3728642" y="3061175"/>
          <a:ext cx="1686896" cy="787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Local Priorities</a:t>
          </a:r>
        </a:p>
      </dsp:txBody>
      <dsp:txXfrm>
        <a:off x="3767071" y="3099604"/>
        <a:ext cx="1610038" cy="710360"/>
      </dsp:txXfrm>
    </dsp:sp>
    <dsp:sp modelId="{F27564A2-9B96-40EA-ACF9-68579666C561}">
      <dsp:nvSpPr>
        <dsp:cNvPr id="0" name=""/>
        <dsp:cNvSpPr/>
      </dsp:nvSpPr>
      <dsp:spPr>
        <a:xfrm rot="684275">
          <a:off x="3851685" y="2244106"/>
          <a:ext cx="1686896" cy="787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Environmental Considerations</a:t>
          </a:r>
        </a:p>
      </dsp:txBody>
      <dsp:txXfrm>
        <a:off x="3890114" y="2282535"/>
        <a:ext cx="1610038" cy="710360"/>
      </dsp:txXfrm>
    </dsp:sp>
    <dsp:sp modelId="{9D01249F-7C78-4270-9E9F-22D7B334A04C}">
      <dsp:nvSpPr>
        <dsp:cNvPr id="0" name=""/>
        <dsp:cNvSpPr/>
      </dsp:nvSpPr>
      <dsp:spPr>
        <a:xfrm rot="642955">
          <a:off x="4027594" y="1416221"/>
          <a:ext cx="1686896" cy="787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Project Timing</a:t>
          </a:r>
        </a:p>
      </dsp:txBody>
      <dsp:txXfrm>
        <a:off x="4066023" y="1454650"/>
        <a:ext cx="1610038" cy="710360"/>
      </dsp:txXfrm>
    </dsp:sp>
    <dsp:sp modelId="{6874FA99-050C-40D3-BA53-DD27712E47BF}">
      <dsp:nvSpPr>
        <dsp:cNvPr id="0" name=""/>
        <dsp:cNvSpPr/>
      </dsp:nvSpPr>
      <dsp:spPr>
        <a:xfrm rot="558225">
          <a:off x="1555777" y="2691875"/>
          <a:ext cx="1686896" cy="787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Asset Condition</a:t>
          </a:r>
        </a:p>
      </dsp:txBody>
      <dsp:txXfrm>
        <a:off x="1594206" y="2730304"/>
        <a:ext cx="1610038" cy="710360"/>
      </dsp:txXfrm>
    </dsp:sp>
    <dsp:sp modelId="{CA7295A3-DC27-4B18-9C62-045C49030A86}">
      <dsp:nvSpPr>
        <dsp:cNvPr id="0" name=""/>
        <dsp:cNvSpPr/>
      </dsp:nvSpPr>
      <dsp:spPr>
        <a:xfrm rot="500631">
          <a:off x="1714008" y="1848427"/>
          <a:ext cx="1686896" cy="787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Congestion</a:t>
          </a:r>
        </a:p>
      </dsp:txBody>
      <dsp:txXfrm>
        <a:off x="1752437" y="1886856"/>
        <a:ext cx="1610038" cy="710360"/>
      </dsp:txXfrm>
    </dsp:sp>
    <dsp:sp modelId="{A86840B6-458A-4798-BFBE-2CBFE58CD687}">
      <dsp:nvSpPr>
        <dsp:cNvPr id="0" name=""/>
        <dsp:cNvSpPr/>
      </dsp:nvSpPr>
      <dsp:spPr>
        <a:xfrm rot="427794">
          <a:off x="1854780" y="1004978"/>
          <a:ext cx="1686896" cy="787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Resiliency</a:t>
          </a:r>
        </a:p>
      </dsp:txBody>
      <dsp:txXfrm>
        <a:off x="1893209" y="1043407"/>
        <a:ext cx="1610038" cy="710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BC2FDA8-483B-404B-AC1A-3342EC3B63A9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BD6495A-FDB5-4C0A-96DA-A35F96B3A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34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D6495A-FDB5-4C0A-96DA-A35F96B3A1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67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D6495A-FDB5-4C0A-96DA-A35F96B3A1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5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89C4D-EB94-4D35-B2E4-F0104622F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EB85EE-84F0-44AE-AEE9-6655AFAF8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240F5-615A-49F0-B8FF-785A89E15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73B4-F848-448D-AEE3-F69FDC63D994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8F34A-86A2-4993-ADCE-7A2D5BD2F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29318-E6EC-40E4-B347-1FB349BBF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E442-B402-44EF-B289-51E71393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1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2776A-EDC5-4817-8520-650F870F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50A5C4-5EFC-4F38-9F89-925AF4C2FD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9CBEB-8E90-46AB-A533-0C7B9D6DE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73B4-F848-448D-AEE3-F69FDC63D994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C61BA-A109-4DE2-9D5B-EA4DF2EBD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3E9A5-46ED-435C-8A97-5CB55B985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E442-B402-44EF-B289-51E71393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4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7DF993-F368-4452-A303-57FE20F77E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D78A39-D8AC-4328-9493-5ABB3857B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3689C-105A-40A5-ADC2-E95D24A62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73B4-F848-448D-AEE3-F69FDC63D994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39BB8-9C47-4E87-8F7A-ED715E97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02D2D-B4A8-47BD-8718-7503D3967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E442-B402-44EF-B289-51E71393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9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913ED-D8B2-4AE2-BA15-6707364F9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6255E-61DE-449B-84D6-6FE35C2A8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21689-16C1-45EC-B699-30B0E7B5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73B4-F848-448D-AEE3-F69FDC63D994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1B146-1EBC-44F7-81FC-64ECC4CD1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01555-6F5E-463A-8F09-B55D1BF14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E442-B402-44EF-B289-51E71393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17928-3B9B-44F4-BC32-4630B38F2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92409-22AA-4A92-B633-01FBB07A9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DC531-3ACC-4E42-BAE9-2D5D055E4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73B4-F848-448D-AEE3-F69FDC63D994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A1A63-A093-4A93-8B58-47E5890D4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1771D-C79B-4F75-96CB-AADEADA9B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E442-B402-44EF-B289-51E71393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9CBC8-9EFB-4718-8B56-DE4117233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A9C4E-8C18-4BC5-BF99-D84DC73E2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FB5AAC-E195-427C-9019-70D8F26A0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FB5FD-A5B2-496C-9FC3-E86DBD8E1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73B4-F848-448D-AEE3-F69FDC63D994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C3A7E-1CD3-46D8-9D76-68098559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3C016-A118-4235-9624-FFF523572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E442-B402-44EF-B289-51E71393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9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ADAB4-A69D-4C8D-9E1F-629B436BC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4C214-A783-4F5E-8F87-4E712510C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12DE5-A690-493E-894D-5CBC1A847C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9AB203-FCF3-4DD6-BE9F-FA60C31B44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8CC093-8C1B-448F-8077-B30BA83F8C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98BEFC-82C2-4674-87B8-16CD1E9B3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73B4-F848-448D-AEE3-F69FDC63D994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C157D4-56E5-4D35-BBE8-678CC0085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F67941-A8CE-4D56-89E3-B4F0707C0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E442-B402-44EF-B289-51E71393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42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72168-CBB8-4A11-A4BB-8108DD6C1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F53044-8273-4B3D-8809-26282DF3D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73B4-F848-448D-AEE3-F69FDC63D994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06BB06-7534-40E0-922A-B99FB75CF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8AAE97-9B52-4AAA-A781-129283C85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E442-B402-44EF-B289-51E71393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0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B851EB-1835-47D1-BDA1-5EDF1D050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73B4-F848-448D-AEE3-F69FDC63D994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E8471A-1C4B-47C6-83CA-484C12C98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194B86-BA92-4790-B988-2BE662408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E442-B402-44EF-B289-51E71393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6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702A0-2122-40C7-BF5F-E4B485C2E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FF66-0346-4017-B631-DB87314BD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B83BC4-E8C4-4752-82FD-B52107F5AF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843BD-EB45-419A-8919-5E49F0AC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73B4-F848-448D-AEE3-F69FDC63D994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1D7BA-C53A-42A3-8ED1-106E68460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F852B-F307-4AFA-B8C3-F7EF3CF11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E442-B402-44EF-B289-51E71393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2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F1818-0169-4DF6-82C5-A3387437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EEA33E-1154-4D41-A690-C62C2AE566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32C569-1C03-4804-96D7-415CCEB86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0F63D1-96F7-434A-9C1D-776985108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73B4-F848-448D-AEE3-F69FDC63D994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958D4-8DC4-402A-9179-14BCBD5F3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4E169E-F2F8-463E-81A1-0307772AB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E442-B402-44EF-B289-51E71393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0F64B9-04D9-47D4-BED6-829C2B07F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FDBF7-030C-4A13-A924-DC95FF20D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945A7-7AA8-4B48-AF5C-A29077CA5D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373B4-F848-448D-AEE3-F69FDC63D994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934A4-319A-4F10-8B5F-335A1D7353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29B5F-40B7-46D0-AC26-1F47F452D7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EE442-B402-44EF-B289-51E71393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1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s://edtechmethods.com/student-posts/equity-for-all-students-edpuzzle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Tracinda.Sisk@Illinois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olly.Bieneman@Illinois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056C0-6F92-4678-8863-E4DA4C6224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IDOT Multi-Year Program Development and Equity Considerations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FCA18-7768-4B6A-8B92-24EAF7C6F8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Budgeting for Results Commission</a:t>
            </a:r>
          </a:p>
          <a:p>
            <a:r>
              <a:rPr lang="en-US" dirty="0"/>
              <a:t>August 28, 2020</a:t>
            </a:r>
          </a:p>
          <a:p>
            <a:r>
              <a:rPr lang="en-US" dirty="0"/>
              <a:t>Traci Sisk, Bureau Chief – Programming</a:t>
            </a:r>
          </a:p>
          <a:p>
            <a:r>
              <a:rPr lang="en-US" dirty="0"/>
              <a:t>Holly Bieneman, Bureau Chief - Planning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B451D4-64F2-421A-873E-519AE7EA41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309" y="5890953"/>
            <a:ext cx="2883769" cy="77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261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0F5E6EB-41D5-4710-A5CA-1505ACFF787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414365" y="3708400"/>
            <a:ext cx="6719015" cy="26701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A69668-4FFB-4D15-A88F-F33C2F93E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Performance Metrics - Planning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6D7140-C37F-485E-A18D-3C11F57283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317" y="5934538"/>
            <a:ext cx="2883769" cy="7710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33790C-CC55-4F10-93E7-9A90C0C554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74" y="1240863"/>
            <a:ext cx="6275636" cy="245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036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13EED-C6BE-47F5-85E7-911D97006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06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Federally Required Transportation Performance Management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43946A-F542-408E-AAD5-F9FF6F35F8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317" y="5934538"/>
            <a:ext cx="2883769" cy="771062"/>
          </a:xfrm>
          <a:prstGeom prst="rect">
            <a:avLst/>
          </a:prstGeom>
        </p:spPr>
      </p:pic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ABE792CC-940D-4516-AE54-33C1DF491A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689881"/>
              </p:ext>
            </p:extLst>
          </p:nvPr>
        </p:nvGraphicFramePr>
        <p:xfrm>
          <a:off x="102301" y="792420"/>
          <a:ext cx="6311900" cy="2513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4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7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Rule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9" marR="539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Set Targets for: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9" marR="5395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Transit Asset Management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9" marR="5395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effectLst/>
                        </a:rPr>
                        <a:t>Equipment - State of Good Repair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effectLst/>
                        </a:rPr>
                        <a:t>Facilities – State of Good Repair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effectLst/>
                        </a:rPr>
                        <a:t>Infrastructure – State of Good Repair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effectLst/>
                        </a:rPr>
                        <a:t>Rolling Stock – State of Good repair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9" marR="5395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20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Safety (PM1)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9" marR="5395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# of fatalities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$ of Non-Motorized Fatalities and Non-Motorized Serious Injuries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# of Serious Injuries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Rate of Fatalities per 100 M VMT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Rate of Serious Injuries per 100 M VMT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9" marR="5395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AAD06F6-B866-480E-B434-E3E944058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421171"/>
              </p:ext>
            </p:extLst>
          </p:nvPr>
        </p:nvGraphicFramePr>
        <p:xfrm>
          <a:off x="5422900" y="2709173"/>
          <a:ext cx="6311900" cy="3128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4617">
                  <a:extLst>
                    <a:ext uri="{9D8B030D-6E8A-4147-A177-3AD203B41FA5}">
                      <a16:colId xmlns:a16="http://schemas.microsoft.com/office/drawing/2014/main" val="557302927"/>
                    </a:ext>
                  </a:extLst>
                </a:gridCol>
                <a:gridCol w="4547283">
                  <a:extLst>
                    <a:ext uri="{9D8B030D-6E8A-4147-A177-3AD203B41FA5}">
                      <a16:colId xmlns:a16="http://schemas.microsoft.com/office/drawing/2014/main" val="2325242353"/>
                    </a:ext>
                  </a:extLst>
                </a:gridCol>
              </a:tblGrid>
              <a:tr h="11920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Pavement and Bridges (PM2)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9" marR="5395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% of Interstate Pavement in Good condition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% of Interstate Pavements in Poor condition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% of non-Interstate NHS pavements in Good condition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% of non-interstate NHS pavements in Poor condition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% of NHS bridges classified as in Good condition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% of NHS bridge classified as in Poor condition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9" marR="53959" marT="0" marB="0"/>
                </a:tc>
                <a:extLst>
                  <a:ext uri="{0D108BD9-81ED-4DB2-BD59-A6C34878D82A}">
                    <a16:rowId xmlns:a16="http://schemas.microsoft.com/office/drawing/2014/main" val="2587042972"/>
                  </a:ext>
                </a:extLst>
              </a:tr>
              <a:tr h="13235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System Performance (PM3)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9" marR="5395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% of person-miles traveled on the Interstate that are reliable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% of person-miles traveled on the non-Interstate NHS that are reliable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Truck Travel Time Reliability Index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Annual Hours of Peak hours Excessive Delay per Capita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Percent of Non-Single Occupancy vehicle (SOV) Travel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Total Emission Reductions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9" marR="53959" marT="0" marB="0"/>
                </a:tc>
                <a:extLst>
                  <a:ext uri="{0D108BD9-81ED-4DB2-BD59-A6C34878D82A}">
                    <a16:rowId xmlns:a16="http://schemas.microsoft.com/office/drawing/2014/main" val="846471349"/>
                  </a:ext>
                </a:extLst>
              </a:tr>
              <a:tr h="4188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Final Planning Rule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9" marR="539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Agreement with MPOs and transit agencies on how to share data and coordinate target setting.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9" marR="53959" marT="0" marB="0"/>
                </a:tc>
                <a:extLst>
                  <a:ext uri="{0D108BD9-81ED-4DB2-BD59-A6C34878D82A}">
                    <a16:rowId xmlns:a16="http://schemas.microsoft.com/office/drawing/2014/main" val="3973918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062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02B187-F9CC-4652-A650-707000CCB1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317" y="5934538"/>
            <a:ext cx="2883769" cy="77106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C5AC382-A635-4126-A634-BF9DCCFD8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Equity Considerations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D2CF47-B33A-4B73-96E2-12203E4E7A2E}"/>
              </a:ext>
            </a:extLst>
          </p:cNvPr>
          <p:cNvSpPr txBox="1"/>
          <p:nvPr/>
        </p:nvSpPr>
        <p:spPr>
          <a:xfrm>
            <a:off x="1356747" y="990187"/>
            <a:ext cx="97028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Disadvantaged Business Enterprises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Environmental Justice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	Project Specific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	Planning &amp; Programming 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Specific Programs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	ITEP - $105M for bike/ped in Rebuild Illinois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	Statewide Planning and Research Funds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21 of 40 projects supporting disadvantaged/economically distressed communities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	Rebuild Illinois Port Program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Project prioritization: Economic Growth for disadvantaged populations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Funding: Ports districts that cover areas that are both an EJ area defined by IEPA and a Economic Opportunity Zone defined by DCEO are eligible for 100% funding.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	Rebuild Illinois Aeronautic Program 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	Rebuild Illinois Transit Program</a:t>
            </a:r>
          </a:p>
          <a:p>
            <a:endParaRPr lang="en-US" dirty="0"/>
          </a:p>
        </p:txBody>
      </p:sp>
      <p:pic>
        <p:nvPicPr>
          <p:cNvPr id="6" name="Picture 5" descr="A close up of a street sign on a pole&#10;&#10;Description automatically generated">
            <a:extLst>
              <a:ext uri="{FF2B5EF4-FFF2-40B4-BE49-F238E27FC236}">
                <a16:creationId xmlns:a16="http://schemas.microsoft.com/office/drawing/2014/main" id="{C846D048-6D04-449F-9FB1-DA4DD761EF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929510" y="595289"/>
            <a:ext cx="2623535" cy="174683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BFCCE1A-9EFA-4858-B699-C645BDEC9D61}"/>
              </a:ext>
            </a:extLst>
          </p:cNvPr>
          <p:cNvSpPr txBox="1"/>
          <p:nvPr/>
        </p:nvSpPr>
        <p:spPr>
          <a:xfrm>
            <a:off x="9950824" y="2333306"/>
            <a:ext cx="176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 tooltip="https://edtechmethods.com/student-posts/equity-for-all-students-edpuzzle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5" tooltip="https://creativecommons.org/licenses/by-nc/3.0/"/>
              </a:rPr>
              <a:t>CC BY-NC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45008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CF6E3-0C61-470B-9DDF-403AA0646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102" y="463485"/>
            <a:ext cx="5762920" cy="2628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Traci Sisk</a:t>
            </a:r>
          </a:p>
          <a:p>
            <a:pPr marL="0" indent="0">
              <a:buNone/>
            </a:pPr>
            <a:r>
              <a:rPr lang="en-US" dirty="0"/>
              <a:t>Bureau Chief, Programming</a:t>
            </a:r>
          </a:p>
          <a:p>
            <a:pPr marL="0" indent="0">
              <a:buNone/>
            </a:pPr>
            <a:r>
              <a:rPr lang="en-US" dirty="0"/>
              <a:t>Illinois Department of Transportation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Tracinda.Sisk@Illinois.gov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217-782-2755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786B2A-F87B-484A-A270-F836FCDDD4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317" y="5934538"/>
            <a:ext cx="2883769" cy="7710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9880B8-7AB0-4C5A-8FE8-5A41C21AC70B}"/>
              </a:ext>
            </a:extLst>
          </p:cNvPr>
          <p:cNvSpPr txBox="1"/>
          <p:nvPr/>
        </p:nvSpPr>
        <p:spPr>
          <a:xfrm>
            <a:off x="6096000" y="3091992"/>
            <a:ext cx="576292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Holly Bieneman</a:t>
            </a:r>
          </a:p>
          <a:p>
            <a:r>
              <a:rPr lang="en-US" sz="2800" dirty="0"/>
              <a:t>Bureau Chief, Planning</a:t>
            </a:r>
          </a:p>
          <a:p>
            <a:r>
              <a:rPr lang="en-US" sz="2800" dirty="0"/>
              <a:t>Illinois Department of Transportation</a:t>
            </a:r>
          </a:p>
          <a:p>
            <a:r>
              <a:rPr lang="en-US" sz="2800" dirty="0">
                <a:hlinkClick r:id="rId4"/>
              </a:rPr>
              <a:t>Holly.Bieneman@Illinois.gov</a:t>
            </a:r>
            <a:endParaRPr lang="en-US" sz="2800" dirty="0"/>
          </a:p>
          <a:p>
            <a:r>
              <a:rPr lang="en-US" sz="2800" dirty="0"/>
              <a:t>217-206-0655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76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677EC-96F9-4D46-BF95-9A30CBB6E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Illinois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DC6AB1-F61C-4655-ADED-0999C5C564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Illinois Fun Facts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DB3A2-C338-41F6-B017-7FBDC3E0E5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12.74 Million Residents</a:t>
            </a:r>
          </a:p>
          <a:p>
            <a:r>
              <a:rPr lang="en-US" dirty="0"/>
              <a:t>9.19 Million Licensed Drivers</a:t>
            </a:r>
          </a:p>
          <a:p>
            <a:r>
              <a:rPr lang="en-US" dirty="0"/>
              <a:t>147,028 centerline miles</a:t>
            </a:r>
          </a:p>
          <a:p>
            <a:r>
              <a:rPr lang="en-US" dirty="0"/>
              <a:t>621 Million transit passenger trips</a:t>
            </a:r>
          </a:p>
          <a:p>
            <a:r>
              <a:rPr lang="en-US" dirty="0"/>
              <a:t>Thousands of local governments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6DA472-BF4B-4A6B-8E3E-204D845774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IDOT Districts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427AF8B-3921-4031-B100-9808906924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317" y="5934538"/>
            <a:ext cx="2883769" cy="771062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F54D695-E9C0-4A36-8514-BC61B4F659D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E0E823-907A-4520-8A9B-715FBEB93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6896" y="668337"/>
            <a:ext cx="3336632" cy="565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71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710D7F2-B651-4CCF-8AC1-F8BBF4C7B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317" y="5934538"/>
            <a:ext cx="2883769" cy="771062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905C534-E08F-46E5-91D2-07C1FE96B9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7187725"/>
              </p:ext>
            </p:extLst>
          </p:nvPr>
        </p:nvGraphicFramePr>
        <p:xfrm>
          <a:off x="1386103" y="536061"/>
          <a:ext cx="8880230" cy="5398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8">
            <a:extLst>
              <a:ext uri="{FF2B5EF4-FFF2-40B4-BE49-F238E27FC236}">
                <a16:creationId xmlns:a16="http://schemas.microsoft.com/office/drawing/2014/main" id="{B9C8A336-599D-4842-A8BA-127BA9BB8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6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Rebuild</a:t>
            </a:r>
            <a:r>
              <a:rPr lang="en-US" sz="6000" dirty="0">
                <a:solidFill>
                  <a:schemeClr val="tx2"/>
                </a:solidFill>
              </a:rPr>
              <a:t> Illinois</a:t>
            </a:r>
            <a:br>
              <a:rPr lang="en-US" sz="6000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6-Year Total $44.8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($ in billions)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997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710D7F2-B651-4CCF-8AC1-F8BBF4C7B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317" y="5934538"/>
            <a:ext cx="2883769" cy="771062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B9C8A336-599D-4842-A8BA-127BA9BB8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8822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6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Transportation Portion</a:t>
            </a:r>
            <a:br>
              <a:rPr lang="en-US" sz="6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en-US" sz="31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74% of Rebuild Illinois</a:t>
            </a:r>
            <a:br>
              <a:rPr lang="en-US" sz="6000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6-Year Total $33.2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($ in billions)</a:t>
            </a:r>
            <a:br>
              <a:rPr lang="en-US" sz="6000" dirty="0">
                <a:solidFill>
                  <a:schemeClr val="tx2"/>
                </a:solidFill>
              </a:rPr>
            </a:br>
            <a:br>
              <a:rPr lang="en-US" dirty="0">
                <a:solidFill>
                  <a:schemeClr val="tx2"/>
                </a:solidFill>
              </a:rPr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34FA39C-49EF-4D2A-AD96-EE5703C7FD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2373917"/>
              </p:ext>
            </p:extLst>
          </p:nvPr>
        </p:nvGraphicFramePr>
        <p:xfrm>
          <a:off x="1527141" y="443056"/>
          <a:ext cx="8785782" cy="5266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0569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710D7F2-B651-4CCF-8AC1-F8BBF4C7BF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317" y="5934538"/>
            <a:ext cx="2883769" cy="771062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B9C8A336-599D-4842-A8BA-127BA9BB8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8822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6000" dirty="0">
                <a:solidFill>
                  <a:schemeClr val="tx2"/>
                </a:solidFill>
              </a:rPr>
              <a:t>State Portion</a:t>
            </a:r>
            <a:br>
              <a:rPr lang="en-US" sz="6000" dirty="0">
                <a:solidFill>
                  <a:schemeClr val="tx2"/>
                </a:solidFill>
              </a:rPr>
            </a:br>
            <a:r>
              <a:rPr lang="en-US" sz="3100" dirty="0">
                <a:solidFill>
                  <a:schemeClr val="tx2"/>
                </a:solidFill>
              </a:rPr>
              <a:t>76% of the Transportation Portion</a:t>
            </a:r>
            <a:br>
              <a:rPr lang="en-US" sz="8000" dirty="0">
                <a:solidFill>
                  <a:schemeClr val="tx2"/>
                </a:solidFill>
              </a:rPr>
            </a:br>
            <a:r>
              <a:rPr lang="en-US" sz="1900" dirty="0">
                <a:solidFill>
                  <a:schemeClr val="tx2"/>
                </a:solidFill>
              </a:rPr>
              <a:t>6-Year Total $25.3</a:t>
            </a:r>
            <a:br>
              <a:rPr lang="en-US" sz="1900" dirty="0">
                <a:solidFill>
                  <a:schemeClr val="tx2"/>
                </a:solidFill>
              </a:rPr>
            </a:br>
            <a:r>
              <a:rPr lang="en-US" sz="1900" dirty="0">
                <a:solidFill>
                  <a:schemeClr val="tx2"/>
                </a:solidFill>
              </a:rPr>
              <a:t>($ in billions)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085A9A1-9F98-4825-9E6C-CDFF7973BB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1608888"/>
              </p:ext>
            </p:extLst>
          </p:nvPr>
        </p:nvGraphicFramePr>
        <p:xfrm>
          <a:off x="1283721" y="468822"/>
          <a:ext cx="9453408" cy="535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20389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710D7F2-B651-4CCF-8AC1-F8BBF4C7B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317" y="5934538"/>
            <a:ext cx="2883769" cy="771062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B9C8A336-599D-4842-A8BA-127BA9BB8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912"/>
            <a:ext cx="10515600" cy="1325563"/>
          </a:xfrm>
        </p:spPr>
        <p:txBody>
          <a:bodyPr>
            <a:norm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5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Estimated TAMP Portion</a:t>
            </a:r>
            <a:br>
              <a:rPr lang="en-US" sz="6000" dirty="0">
                <a:solidFill>
                  <a:schemeClr val="tx2"/>
                </a:solidFill>
              </a:rPr>
            </a:br>
            <a:endParaRPr lang="en-US" sz="19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E61891-3ED0-43E7-B263-B87351A06267}"/>
              </a:ext>
            </a:extLst>
          </p:cNvPr>
          <p:cNvSpPr txBox="1"/>
          <p:nvPr/>
        </p:nvSpPr>
        <p:spPr>
          <a:xfrm>
            <a:off x="5952389" y="1569886"/>
            <a:ext cx="5715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Approximately 2/3rds of the state program is to achieve a state of acceptable condition for pavement (CRS ≥5) and bridges (NBI ≥ 5) as identified in our TAMP.</a:t>
            </a:r>
          </a:p>
          <a:p>
            <a:endParaRPr lang="en-US" dirty="0"/>
          </a:p>
          <a:p>
            <a:r>
              <a:rPr lang="en-US" dirty="0"/>
              <a:t>The target is for Interstates and other National Highway System have </a:t>
            </a:r>
            <a:r>
              <a:rPr lang="en-US" b="1" dirty="0"/>
              <a:t>more </a:t>
            </a:r>
            <a:r>
              <a:rPr lang="en-US" dirty="0"/>
              <a:t>facilities in a state of acceptable condition compared to State Marked Route and Unmarked State Route</a:t>
            </a:r>
          </a:p>
          <a:p>
            <a:endParaRPr lang="en-US" dirty="0"/>
          </a:p>
          <a:p>
            <a:r>
              <a:rPr lang="en-US" dirty="0"/>
              <a:t>TAMP decisions are made using data driven and tested methods to achieve state of acceptable condition and have our assets achieve a longer service life.</a:t>
            </a:r>
          </a:p>
          <a:p>
            <a:endParaRPr lang="en-US" dirty="0"/>
          </a:p>
          <a:p>
            <a:r>
              <a:rPr lang="en-US" dirty="0"/>
              <a:t>Some projects multi-task by achieving TAMP goals and other goals such as congestion relief.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6A7FBEE-D648-4CA3-8398-4FC6C2BB08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2270444"/>
              </p:ext>
            </p:extLst>
          </p:nvPr>
        </p:nvGraphicFramePr>
        <p:xfrm>
          <a:off x="931986" y="1318846"/>
          <a:ext cx="4277324" cy="4671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7119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710D7F2-B651-4CCF-8AC1-F8BBF4C7B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317" y="5934538"/>
            <a:ext cx="2883769" cy="771062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B9C8A336-599D-4842-A8BA-127BA9BB8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8822"/>
            <a:ext cx="10515600" cy="1325563"/>
          </a:xfrm>
        </p:spPr>
        <p:txBody>
          <a:bodyPr>
            <a:norm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6000" dirty="0">
                <a:solidFill>
                  <a:schemeClr val="tx2"/>
                </a:solidFill>
              </a:rPr>
              <a:t>District Distribution</a:t>
            </a:r>
            <a:br>
              <a:rPr lang="en-US" sz="6000" dirty="0">
                <a:solidFill>
                  <a:schemeClr val="tx2"/>
                </a:solidFill>
              </a:rPr>
            </a:br>
            <a:endParaRPr lang="en-US" sz="19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C31587-4349-4133-86FD-DD7668996B11}"/>
              </a:ext>
            </a:extLst>
          </p:cNvPr>
          <p:cNvSpPr txBox="1"/>
          <p:nvPr/>
        </p:nvSpPr>
        <p:spPr>
          <a:xfrm>
            <a:off x="5332702" y="3278093"/>
            <a:ext cx="676105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District Demographics (45%)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accent3">
                    <a:lumMod val="50000"/>
                  </a:schemeClr>
                </a:solidFill>
              </a:rPr>
              <a:t>Lane Miles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accent3">
                    <a:lumMod val="50000"/>
                  </a:schemeClr>
                </a:solidFill>
              </a:rPr>
              <a:t>Bridge Deck Area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accent3">
                    <a:lumMod val="50000"/>
                  </a:schemeClr>
                </a:solidFill>
              </a:rPr>
              <a:t>Annual Average Daily Traffic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accent3">
                    <a:lumMod val="50000"/>
                  </a:schemeClr>
                </a:solidFill>
              </a:rPr>
              <a:t>Annual Vehicle Miles Interstate Lane Miles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accent3">
                    <a:lumMod val="50000"/>
                  </a:schemeClr>
                </a:solidFill>
              </a:rPr>
              <a:t>Motor Vehicle Registration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5063A6-0D9D-448E-BD3D-EE1778A036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523" y="1421866"/>
            <a:ext cx="2883769" cy="488519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C77F61-9367-4220-8F94-51C2C4D9CEBE}"/>
              </a:ext>
            </a:extLst>
          </p:cNvPr>
          <p:cNvSpPr txBox="1"/>
          <p:nvPr/>
        </p:nvSpPr>
        <p:spPr>
          <a:xfrm>
            <a:off x="3055292" y="1421866"/>
            <a:ext cx="615469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District Needs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accent3">
                    <a:lumMod val="50000"/>
                  </a:schemeClr>
                </a:solidFill>
              </a:rPr>
              <a:t>Fatalities (15%)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accent3">
                    <a:lumMod val="50000"/>
                  </a:schemeClr>
                </a:solidFill>
              </a:rPr>
              <a:t>Road Lane Mile Needs (20%)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accent3">
                    <a:lumMod val="50000"/>
                  </a:schemeClr>
                </a:solidFill>
              </a:rPr>
              <a:t>Bridge Deck Area Needs (20%)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961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F910B-C047-453D-805A-FA675B2F3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324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+mn-lt"/>
              </a:rPr>
              <a:t>Considerations</a:t>
            </a:r>
            <a:r>
              <a:rPr lang="en-US" sz="4800" dirty="0"/>
              <a:t> </a:t>
            </a:r>
            <a:r>
              <a:rPr lang="en-US" sz="4800" dirty="0">
                <a:latin typeface="+mn-lt"/>
              </a:rPr>
              <a:t>for Project Prioritization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64634A-4F6E-414E-9F6D-4A8EE0F0D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772" y="5893429"/>
            <a:ext cx="2883769" cy="771062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BB33228-B865-420D-B7F0-FD33C00289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2595673"/>
              </p:ext>
            </p:extLst>
          </p:nvPr>
        </p:nvGraphicFramePr>
        <p:xfrm>
          <a:off x="2497993" y="1207605"/>
          <a:ext cx="6707554" cy="4685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BBE8F63-F694-4544-B787-8589562631C0}"/>
              </a:ext>
            </a:extLst>
          </p:cNvPr>
          <p:cNvSpPr txBox="1"/>
          <p:nvPr/>
        </p:nvSpPr>
        <p:spPr>
          <a:xfrm>
            <a:off x="8163099" y="5259185"/>
            <a:ext cx="3724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And so much more…..</a:t>
            </a:r>
          </a:p>
        </p:txBody>
      </p:sp>
    </p:spTree>
    <p:extLst>
      <p:ext uri="{BB962C8B-B14F-4D97-AF65-F5344CB8AC3E}">
        <p14:creationId xmlns:p14="http://schemas.microsoft.com/office/powerpoint/2010/main" val="1439981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85A9F-CFF7-41AD-BACC-BE427CEE3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+mn-lt"/>
              </a:rPr>
              <a:t>Long Range Transportation Plan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242DE2-D719-44FF-BB79-900BA94C8C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103" y="6022264"/>
            <a:ext cx="2883769" cy="771062"/>
          </a:xfrm>
          <a:prstGeom prst="rect">
            <a:avLst/>
          </a:prstGeom>
        </p:spPr>
      </p:pic>
      <p:pic>
        <p:nvPicPr>
          <p:cNvPr id="10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846063E4-E0AA-4C64-8BB7-21BDC3D724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393" y="1550240"/>
            <a:ext cx="9393214" cy="4351338"/>
          </a:xfrm>
        </p:spPr>
      </p:pic>
    </p:spTree>
    <p:extLst>
      <p:ext uri="{BB962C8B-B14F-4D97-AF65-F5344CB8AC3E}">
        <p14:creationId xmlns:p14="http://schemas.microsoft.com/office/powerpoint/2010/main" val="3910677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535D4DCCE984EB968DA31A4293F09" ma:contentTypeVersion="10" ma:contentTypeDescription="Create a new document." ma:contentTypeScope="" ma:versionID="8625903cc70902b654c20996d7e98db8">
  <xsd:schema xmlns:xsd="http://www.w3.org/2001/XMLSchema" xmlns:xs="http://www.w3.org/2001/XMLSchema" xmlns:p="http://schemas.microsoft.com/office/2006/metadata/properties" xmlns:ns1="http://schemas.microsoft.com/sharepoint/v3" xmlns:ns2="c4ef4cfd-1840-47f6-b027-be1284ee68eb" targetNamespace="http://schemas.microsoft.com/office/2006/metadata/properties" ma:root="true" ma:fieldsID="aaf88987407bae1ddebdf1c890005018" ns1:_="" ns2:_="">
    <xsd:import namespace="http://schemas.microsoft.com/sharepoint/v3"/>
    <xsd:import namespace="c4ef4cfd-1840-47f6-b027-be1284ee68e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ocument_x0020_Category" minOccurs="0"/>
                <xsd:element ref="ns2:Date" minOccurs="0"/>
                <xsd:element ref="ns2:Meeting_x0020_Date" minOccurs="0"/>
                <xsd:element ref="ns2:Legislative_x0020_Session_x0020_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ef4cfd-1840-47f6-b027-be1284ee68eb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10" nillable="true" ma:displayName="Document Category" ma:format="Dropdown" ma:internalName="Document_x0020_Category">
      <xsd:simpleType>
        <xsd:restriction base="dms:Choice">
          <xsd:enumeration value="Public Hearing Testimony"/>
          <xsd:enumeration value="BFR Related Documents"/>
          <xsd:enumeration value="BFR Letters of Support"/>
          <xsd:enumeration value="BFR Annual Commission Reports"/>
          <xsd:enumeration value="Meeting Minutes"/>
          <xsd:enumeration value="Meeting Agenda"/>
          <xsd:enumeration value="Meeting Notice"/>
          <xsd:enumeration value="Sunset Report"/>
        </xsd:restriction>
      </xsd:simpleType>
    </xsd:element>
    <xsd:element name="Date" ma:index="11" nillable="true" ma:displayName="Date" ma:format="DateOnly" ma:internalName="Date">
      <xsd:simpleType>
        <xsd:restriction base="dms:DateTime"/>
      </xsd:simpleType>
    </xsd:element>
    <xsd:element name="Meeting_x0020_Date" ma:index="14" nillable="true" ma:displayName="Meeting Date" ma:format="DateOnly" ma:internalName="Meeting_x0020_Date">
      <xsd:simpleType>
        <xsd:restriction base="dms:DateTime"/>
      </xsd:simpleType>
    </xsd:element>
    <xsd:element name="Legislative_x0020_Session_x0020_Year" ma:index="15" nillable="true" ma:displayName="Legislative Session Year" ma:default="2021" ma:internalName="Legislative_x0020_Session_x0020_Year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c4ef4cfd-1840-47f6-b027-be1284ee68eb" xsi:nil="true"/>
    <PublishingExpirationDate xmlns="http://schemas.microsoft.com/sharepoint/v3" xsi:nil="true"/>
    <Document_x0020_Category xmlns="c4ef4cfd-1840-47f6-b027-be1284ee68eb">BFR Related Documents</Document_x0020_Category>
    <PublishingStartDate xmlns="http://schemas.microsoft.com/sharepoint/v3" xsi:nil="true"/>
    <Meeting_x0020_Date xmlns="c4ef4cfd-1840-47f6-b027-be1284ee68eb" xsi:nil="true"/>
    <Legislative_x0020_Session_x0020_Year xmlns="c4ef4cfd-1840-47f6-b027-be1284ee68eb">2021</Legislative_x0020_Session_x0020_Yea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AFA42C-E1FF-4D8E-9AB7-7F44509C17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4ef4cfd-1840-47f6-b027-be1284ee68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2064E9-2BAE-44A9-95C4-1CF70B04203D}">
  <ds:schemaRefs>
    <ds:schemaRef ds:uri="http://schemas.microsoft.com/office/2006/metadata/properties"/>
    <ds:schemaRef ds:uri="http://schemas.microsoft.com/office/infopath/2007/PartnerControls"/>
    <ds:schemaRef ds:uri="c4ef4cfd-1840-47f6-b027-be1284ee68eb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CF1CC338-E419-4646-A212-9D82DF5466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</TotalTime>
  <Words>682</Words>
  <Application>Microsoft Office PowerPoint</Application>
  <PresentationFormat>Widescreen</PresentationFormat>
  <Paragraphs>122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IDOT Multi-Year Program Development and Equity Considerations</vt:lpstr>
      <vt:lpstr>Illinois</vt:lpstr>
      <vt:lpstr>Rebuild Illinois 6-Year Total $44.8 ($ in billions) </vt:lpstr>
      <vt:lpstr>Transportation Portion 74% of Rebuild Illinois 6-Year Total $33.2 ($ in billions)  </vt:lpstr>
      <vt:lpstr>State Portion 76% of the Transportation Portion 6-Year Total $25.3 ($ in billions)</vt:lpstr>
      <vt:lpstr>Estimated TAMP Portion </vt:lpstr>
      <vt:lpstr>District Distribution </vt:lpstr>
      <vt:lpstr>Considerations for Project Prioritization</vt:lpstr>
      <vt:lpstr>Long Range Transportation Plan</vt:lpstr>
      <vt:lpstr>Performance Metrics - Planning</vt:lpstr>
      <vt:lpstr>Federally Required Transportation Performance Management</vt:lpstr>
      <vt:lpstr>Equity Considerations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Performance Measures Written Procedures (Agreement)</dc:title>
  <dc:creator>Ostdick, Holly A</dc:creator>
  <cp:lastModifiedBy>Dampetla Ediga Sasidhar Gowd</cp:lastModifiedBy>
  <cp:revision>62</cp:revision>
  <cp:lastPrinted>2020-08-28T18:16:29Z</cp:lastPrinted>
  <dcterms:created xsi:type="dcterms:W3CDTF">2019-06-12T14:38:08Z</dcterms:created>
  <dcterms:modified xsi:type="dcterms:W3CDTF">2022-06-08T05:29:23Z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0x01010043D535D4DCCE984EB968DA31A4293F09</vt:lpwstr>
  </property>
</Properties>
</file>