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6"/>
  </p:handoutMasterIdLst>
  <p:sldIdLst>
    <p:sldId id="256" r:id="rId5"/>
    <p:sldId id="262" r:id="rId6"/>
    <p:sldId id="257" r:id="rId7"/>
    <p:sldId id="264" r:id="rId8"/>
    <p:sldId id="258" r:id="rId9"/>
    <p:sldId id="265" r:id="rId10"/>
    <p:sldId id="259" r:id="rId11"/>
    <p:sldId id="266" r:id="rId12"/>
    <p:sldId id="261" r:id="rId13"/>
    <p:sldId id="263" r:id="rId14"/>
    <p:sldId id="268"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4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95D6712-6AAD-47DB-B34E-C58620EE2F4A}" type="datetimeFigureOut">
              <a:rPr lang="en-US" smtClean="0"/>
              <a:pPr/>
              <a:t>6/8/2022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945635C9-BFEF-406A-995D-CF1528B3C248}" type="slidenum">
              <a:rPr lang="en-US" smtClean="0"/>
              <a:pPr/>
              <a:t>‹#›</a:t>
            </a:fld>
            <a:endParaRPr lang="en-US"/>
          </a:p>
        </p:txBody>
      </p:sp>
    </p:spTree>
    <p:extLst>
      <p:ext uri="{BB962C8B-B14F-4D97-AF65-F5344CB8AC3E}">
        <p14:creationId xmlns:p14="http://schemas.microsoft.com/office/powerpoint/2010/main" val="41128481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8DB9D3-C78C-464F-B54A-8D82E2E97C95}" type="datetimeFigureOut">
              <a:rPr lang="en-US" smtClean="0"/>
              <a:pPr/>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98D7-3CB7-44EA-B950-9F925657D469}" type="slidenum">
              <a:rPr lang="en-US" smtClean="0"/>
              <a:pPr/>
              <a:t>‹#›</a:t>
            </a:fld>
            <a:endParaRPr lang="en-US"/>
          </a:p>
        </p:txBody>
      </p:sp>
    </p:spTree>
    <p:extLst>
      <p:ext uri="{BB962C8B-B14F-4D97-AF65-F5344CB8AC3E}">
        <p14:creationId xmlns:p14="http://schemas.microsoft.com/office/powerpoint/2010/main" val="1178236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DB9D3-C78C-464F-B54A-8D82E2E97C95}" type="datetimeFigureOut">
              <a:rPr lang="en-US" smtClean="0"/>
              <a:pPr/>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98D7-3CB7-44EA-B950-9F925657D469}" type="slidenum">
              <a:rPr lang="en-US" smtClean="0"/>
              <a:pPr/>
              <a:t>‹#›</a:t>
            </a:fld>
            <a:endParaRPr lang="en-US"/>
          </a:p>
        </p:txBody>
      </p:sp>
    </p:spTree>
    <p:extLst>
      <p:ext uri="{BB962C8B-B14F-4D97-AF65-F5344CB8AC3E}">
        <p14:creationId xmlns:p14="http://schemas.microsoft.com/office/powerpoint/2010/main" val="80965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DB9D3-C78C-464F-B54A-8D82E2E97C95}" type="datetimeFigureOut">
              <a:rPr lang="en-US" smtClean="0"/>
              <a:pPr/>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98D7-3CB7-44EA-B950-9F925657D469}" type="slidenum">
              <a:rPr lang="en-US" smtClean="0"/>
              <a:pPr/>
              <a:t>‹#›</a:t>
            </a:fld>
            <a:endParaRPr lang="en-US"/>
          </a:p>
        </p:txBody>
      </p:sp>
    </p:spTree>
    <p:extLst>
      <p:ext uri="{BB962C8B-B14F-4D97-AF65-F5344CB8AC3E}">
        <p14:creationId xmlns:p14="http://schemas.microsoft.com/office/powerpoint/2010/main" val="201207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DB9D3-C78C-464F-B54A-8D82E2E97C95}" type="datetimeFigureOut">
              <a:rPr lang="en-US" smtClean="0"/>
              <a:pPr/>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98D7-3CB7-44EA-B950-9F925657D469}" type="slidenum">
              <a:rPr lang="en-US" smtClean="0"/>
              <a:pPr/>
              <a:t>‹#›</a:t>
            </a:fld>
            <a:endParaRPr lang="en-US"/>
          </a:p>
        </p:txBody>
      </p:sp>
    </p:spTree>
    <p:extLst>
      <p:ext uri="{BB962C8B-B14F-4D97-AF65-F5344CB8AC3E}">
        <p14:creationId xmlns:p14="http://schemas.microsoft.com/office/powerpoint/2010/main" val="2147344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DB9D3-C78C-464F-B54A-8D82E2E97C95}" type="datetimeFigureOut">
              <a:rPr lang="en-US" smtClean="0"/>
              <a:pPr/>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98D7-3CB7-44EA-B950-9F925657D469}" type="slidenum">
              <a:rPr lang="en-US" smtClean="0"/>
              <a:pPr/>
              <a:t>‹#›</a:t>
            </a:fld>
            <a:endParaRPr lang="en-US"/>
          </a:p>
        </p:txBody>
      </p:sp>
    </p:spTree>
    <p:extLst>
      <p:ext uri="{BB962C8B-B14F-4D97-AF65-F5344CB8AC3E}">
        <p14:creationId xmlns:p14="http://schemas.microsoft.com/office/powerpoint/2010/main" val="377846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DB9D3-C78C-464F-B54A-8D82E2E97C95}" type="datetimeFigureOut">
              <a:rPr lang="en-US" smtClean="0"/>
              <a:pPr/>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98D7-3CB7-44EA-B950-9F925657D469}" type="slidenum">
              <a:rPr lang="en-US" smtClean="0"/>
              <a:pPr/>
              <a:t>‹#›</a:t>
            </a:fld>
            <a:endParaRPr lang="en-US"/>
          </a:p>
        </p:txBody>
      </p:sp>
    </p:spTree>
    <p:extLst>
      <p:ext uri="{BB962C8B-B14F-4D97-AF65-F5344CB8AC3E}">
        <p14:creationId xmlns:p14="http://schemas.microsoft.com/office/powerpoint/2010/main" val="139339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DB9D3-C78C-464F-B54A-8D82E2E97C95}" type="datetimeFigureOut">
              <a:rPr lang="en-US" smtClean="0"/>
              <a:pPr/>
              <a:t>6/8/2022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698D7-3CB7-44EA-B950-9F925657D469}" type="slidenum">
              <a:rPr lang="en-US" smtClean="0"/>
              <a:pPr/>
              <a:t>‹#›</a:t>
            </a:fld>
            <a:endParaRPr lang="en-US"/>
          </a:p>
        </p:txBody>
      </p:sp>
    </p:spTree>
    <p:extLst>
      <p:ext uri="{BB962C8B-B14F-4D97-AF65-F5344CB8AC3E}">
        <p14:creationId xmlns:p14="http://schemas.microsoft.com/office/powerpoint/2010/main" val="1635408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DB9D3-C78C-464F-B54A-8D82E2E97C95}" type="datetimeFigureOut">
              <a:rPr lang="en-US" smtClean="0"/>
              <a:pPr/>
              <a:t>6/8/2022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698D7-3CB7-44EA-B950-9F925657D469}" type="slidenum">
              <a:rPr lang="en-US" smtClean="0"/>
              <a:pPr/>
              <a:t>‹#›</a:t>
            </a:fld>
            <a:endParaRPr lang="en-US"/>
          </a:p>
        </p:txBody>
      </p:sp>
    </p:spTree>
    <p:extLst>
      <p:ext uri="{BB962C8B-B14F-4D97-AF65-F5344CB8AC3E}">
        <p14:creationId xmlns:p14="http://schemas.microsoft.com/office/powerpoint/2010/main" val="3859939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DB9D3-C78C-464F-B54A-8D82E2E97C95}" type="datetimeFigureOut">
              <a:rPr lang="en-US" smtClean="0"/>
              <a:pPr/>
              <a:t>6/8/2022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698D7-3CB7-44EA-B950-9F925657D469}" type="slidenum">
              <a:rPr lang="en-US" smtClean="0"/>
              <a:pPr/>
              <a:t>‹#›</a:t>
            </a:fld>
            <a:endParaRPr lang="en-US"/>
          </a:p>
        </p:txBody>
      </p:sp>
    </p:spTree>
    <p:extLst>
      <p:ext uri="{BB962C8B-B14F-4D97-AF65-F5344CB8AC3E}">
        <p14:creationId xmlns:p14="http://schemas.microsoft.com/office/powerpoint/2010/main" val="1335826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8DB9D3-C78C-464F-B54A-8D82E2E97C95}" type="datetimeFigureOut">
              <a:rPr lang="en-US" smtClean="0"/>
              <a:pPr/>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98D7-3CB7-44EA-B950-9F925657D469}" type="slidenum">
              <a:rPr lang="en-US" smtClean="0"/>
              <a:pPr/>
              <a:t>‹#›</a:t>
            </a:fld>
            <a:endParaRPr lang="en-US"/>
          </a:p>
        </p:txBody>
      </p:sp>
    </p:spTree>
    <p:extLst>
      <p:ext uri="{BB962C8B-B14F-4D97-AF65-F5344CB8AC3E}">
        <p14:creationId xmlns:p14="http://schemas.microsoft.com/office/powerpoint/2010/main" val="823423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8DB9D3-C78C-464F-B54A-8D82E2E97C95}" type="datetimeFigureOut">
              <a:rPr lang="en-US" smtClean="0"/>
              <a:pPr/>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98D7-3CB7-44EA-B950-9F925657D469}" type="slidenum">
              <a:rPr lang="en-US" smtClean="0"/>
              <a:pPr/>
              <a:t>‹#›</a:t>
            </a:fld>
            <a:endParaRPr lang="en-US"/>
          </a:p>
        </p:txBody>
      </p:sp>
    </p:spTree>
    <p:extLst>
      <p:ext uri="{BB962C8B-B14F-4D97-AF65-F5344CB8AC3E}">
        <p14:creationId xmlns:p14="http://schemas.microsoft.com/office/powerpoint/2010/main" val="382489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DB9D3-C78C-464F-B54A-8D82E2E97C95}" type="datetimeFigureOut">
              <a:rPr lang="en-US" smtClean="0"/>
              <a:pPr/>
              <a:t>6/8/2022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698D7-3CB7-44EA-B950-9F925657D469}" type="slidenum">
              <a:rPr lang="en-US" smtClean="0"/>
              <a:pPr/>
              <a:t>‹#›</a:t>
            </a:fld>
            <a:endParaRPr lang="en-US"/>
          </a:p>
        </p:txBody>
      </p:sp>
    </p:spTree>
    <p:extLst>
      <p:ext uri="{BB962C8B-B14F-4D97-AF65-F5344CB8AC3E}">
        <p14:creationId xmlns:p14="http://schemas.microsoft.com/office/powerpoint/2010/main" val="321613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t>Pensions</a:t>
            </a:r>
          </a:p>
        </p:txBody>
      </p:sp>
      <p:sp>
        <p:nvSpPr>
          <p:cNvPr id="3" name="Subtitle 2"/>
          <p:cNvSpPr>
            <a:spLocks noGrp="1"/>
          </p:cNvSpPr>
          <p:nvPr>
            <p:ph type="subTitle" idx="1"/>
          </p:nvPr>
        </p:nvSpPr>
        <p:spPr/>
        <p:txBody>
          <a:bodyPr/>
          <a:lstStyle/>
          <a:p>
            <a:r>
              <a:rPr lang="en-US" dirty="0"/>
              <a:t>GOMB Response to </a:t>
            </a:r>
          </a:p>
          <a:p>
            <a:r>
              <a:rPr lang="en-US" dirty="0"/>
              <a:t>Budgeting For Results Commission Pension Questions</a:t>
            </a:r>
          </a:p>
        </p:txBody>
      </p:sp>
    </p:spTree>
    <p:extLst>
      <p:ext uri="{BB962C8B-B14F-4D97-AF65-F5344CB8AC3E}">
        <p14:creationId xmlns:p14="http://schemas.microsoft.com/office/powerpoint/2010/main" val="3764537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2011 Pension Contributions as a Percentage of Pension Income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8427756"/>
              </p:ext>
            </p:extLst>
          </p:nvPr>
        </p:nvGraphicFramePr>
        <p:xfrm>
          <a:off x="457201" y="1905000"/>
          <a:ext cx="8147050" cy="2817495"/>
        </p:xfrm>
        <a:graphic>
          <a:graphicData uri="http://schemas.openxmlformats.org/drawingml/2006/table">
            <a:tbl>
              <a:tblPr firstRow="1" bandRow="1">
                <a:tableStyleId>{5C22544A-7EE6-4342-B048-85BDC9FD1C3A}</a:tableStyleId>
              </a:tblPr>
              <a:tblGrid>
                <a:gridCol w="1801197">
                  <a:extLst>
                    <a:ext uri="{9D8B030D-6E8A-4147-A177-3AD203B41FA5}">
                      <a16:colId xmlns:a16="http://schemas.microsoft.com/office/drawing/2014/main" val="20000"/>
                    </a:ext>
                  </a:extLst>
                </a:gridCol>
                <a:gridCol w="1089692">
                  <a:extLst>
                    <a:ext uri="{9D8B030D-6E8A-4147-A177-3AD203B41FA5}">
                      <a16:colId xmlns:a16="http://schemas.microsoft.com/office/drawing/2014/main" val="20001"/>
                    </a:ext>
                  </a:extLst>
                </a:gridCol>
                <a:gridCol w="1205071">
                  <a:extLst>
                    <a:ext uri="{9D8B030D-6E8A-4147-A177-3AD203B41FA5}">
                      <a16:colId xmlns:a16="http://schemas.microsoft.com/office/drawing/2014/main" val="20002"/>
                    </a:ext>
                  </a:extLst>
                </a:gridCol>
                <a:gridCol w="1089692">
                  <a:extLst>
                    <a:ext uri="{9D8B030D-6E8A-4147-A177-3AD203B41FA5}">
                      <a16:colId xmlns:a16="http://schemas.microsoft.com/office/drawing/2014/main" val="20003"/>
                    </a:ext>
                  </a:extLst>
                </a:gridCol>
                <a:gridCol w="820474">
                  <a:extLst>
                    <a:ext uri="{9D8B030D-6E8A-4147-A177-3AD203B41FA5}">
                      <a16:colId xmlns:a16="http://schemas.microsoft.com/office/drawing/2014/main" val="20004"/>
                    </a:ext>
                  </a:extLst>
                </a:gridCol>
                <a:gridCol w="935853">
                  <a:extLst>
                    <a:ext uri="{9D8B030D-6E8A-4147-A177-3AD203B41FA5}">
                      <a16:colId xmlns:a16="http://schemas.microsoft.com/office/drawing/2014/main" val="20005"/>
                    </a:ext>
                  </a:extLst>
                </a:gridCol>
                <a:gridCol w="1205071">
                  <a:extLst>
                    <a:ext uri="{9D8B030D-6E8A-4147-A177-3AD203B41FA5}">
                      <a16:colId xmlns:a16="http://schemas.microsoft.com/office/drawing/2014/main" val="20006"/>
                    </a:ext>
                  </a:extLst>
                </a:gridCol>
              </a:tblGrid>
              <a:tr h="477596">
                <a:tc>
                  <a:txBody>
                    <a:bodyPr/>
                    <a:lstStyle/>
                    <a:p>
                      <a:pPr algn="l" fontAlgn="t"/>
                      <a:r>
                        <a:rPr lang="en-US" sz="1800" u="none" strike="noStrike" dirty="0">
                          <a:effectLst/>
                          <a:latin typeface="Times New Roman" pitchFamily="18" charset="0"/>
                          <a:cs typeface="Times New Roman" pitchFamily="18" charset="0"/>
                        </a:rPr>
                        <a:t> </a:t>
                      </a:r>
                      <a:endParaRPr lang="en-US" sz="1800" b="0" i="0" u="none" strike="noStrike" dirty="0">
                        <a:solidFill>
                          <a:srgbClr val="000000"/>
                        </a:solidFill>
                        <a:effectLst/>
                        <a:latin typeface="Times New Roman" pitchFamily="18" charset="0"/>
                        <a:cs typeface="Times New Roman" pitchFamily="18" charset="0"/>
                      </a:endParaRPr>
                    </a:p>
                  </a:txBody>
                  <a:tcPr marL="9525" marR="9525" marT="9525" marB="0">
                    <a:solidFill>
                      <a:schemeClr val="accent1">
                        <a:lumMod val="20000"/>
                        <a:lumOff val="80000"/>
                      </a:schemeClr>
                    </a:solidFill>
                  </a:tcPr>
                </a:tc>
                <a:tc>
                  <a:txBody>
                    <a:bodyPr/>
                    <a:lstStyle/>
                    <a:p>
                      <a:pPr algn="ctr" rtl="0" fontAlgn="ctr"/>
                      <a:r>
                        <a:rPr lang="en-US" sz="1800" u="none" strike="noStrike" dirty="0">
                          <a:solidFill>
                            <a:schemeClr val="tx1"/>
                          </a:solidFill>
                          <a:effectLst/>
                          <a:latin typeface="Times New Roman" pitchFamily="18" charset="0"/>
                          <a:cs typeface="Times New Roman" pitchFamily="18" charset="0"/>
                        </a:rPr>
                        <a:t>SERS</a:t>
                      </a:r>
                      <a:endParaRPr lang="en-US" sz="1800" b="1" i="0" u="none" strike="noStrike" dirty="0">
                        <a:solidFill>
                          <a:schemeClr val="tx1"/>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800" u="none" strike="noStrike" dirty="0">
                          <a:solidFill>
                            <a:schemeClr val="tx1"/>
                          </a:solidFill>
                          <a:effectLst/>
                          <a:latin typeface="Times New Roman" pitchFamily="18" charset="0"/>
                          <a:cs typeface="Times New Roman" pitchFamily="18" charset="0"/>
                        </a:rPr>
                        <a:t>TRS</a:t>
                      </a:r>
                      <a:endParaRPr lang="en-US" sz="1800" b="1" i="0" u="none" strike="noStrike" dirty="0">
                        <a:solidFill>
                          <a:schemeClr val="tx1"/>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800" u="none" strike="noStrike" dirty="0">
                          <a:solidFill>
                            <a:schemeClr val="tx1"/>
                          </a:solidFill>
                          <a:effectLst/>
                          <a:latin typeface="Times New Roman" pitchFamily="18" charset="0"/>
                          <a:cs typeface="Times New Roman" pitchFamily="18" charset="0"/>
                        </a:rPr>
                        <a:t>SURS</a:t>
                      </a:r>
                      <a:endParaRPr lang="en-US" sz="1800" b="1" i="0" u="none" strike="noStrike" dirty="0">
                        <a:solidFill>
                          <a:schemeClr val="tx1"/>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800" u="none" strike="noStrike" dirty="0">
                          <a:solidFill>
                            <a:schemeClr val="tx1"/>
                          </a:solidFill>
                          <a:effectLst/>
                          <a:latin typeface="Times New Roman" pitchFamily="18" charset="0"/>
                          <a:cs typeface="Times New Roman" pitchFamily="18" charset="0"/>
                        </a:rPr>
                        <a:t>GARS</a:t>
                      </a:r>
                      <a:endParaRPr lang="en-US" sz="1800" b="1" i="0" u="none" strike="noStrike" dirty="0">
                        <a:solidFill>
                          <a:schemeClr val="tx1"/>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800" u="none" strike="noStrike" dirty="0">
                          <a:solidFill>
                            <a:schemeClr val="tx1"/>
                          </a:solidFill>
                          <a:effectLst/>
                          <a:latin typeface="Times New Roman" pitchFamily="18" charset="0"/>
                          <a:cs typeface="Times New Roman" pitchFamily="18" charset="0"/>
                        </a:rPr>
                        <a:t>JRS</a:t>
                      </a:r>
                      <a:endParaRPr lang="en-US" sz="1800" b="1" i="0" u="none" strike="noStrike" dirty="0">
                        <a:solidFill>
                          <a:schemeClr val="tx1"/>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800" u="none" strike="noStrike" dirty="0">
                          <a:solidFill>
                            <a:schemeClr val="tx1"/>
                          </a:solidFill>
                          <a:effectLst/>
                          <a:latin typeface="Times New Roman" pitchFamily="18" charset="0"/>
                          <a:cs typeface="Times New Roman" pitchFamily="18" charset="0"/>
                        </a:rPr>
                        <a:t>Total</a:t>
                      </a:r>
                      <a:endParaRPr lang="en-US" sz="1800" b="1" i="0" u="none" strike="noStrike" dirty="0">
                        <a:solidFill>
                          <a:schemeClr val="tx1"/>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0"/>
                  </a:ext>
                </a:extLst>
              </a:tr>
              <a:tr h="929549">
                <a:tc>
                  <a:txBody>
                    <a:bodyPr/>
                    <a:lstStyle/>
                    <a:p>
                      <a:pPr algn="l" rtl="0" fontAlgn="ctr"/>
                      <a:r>
                        <a:rPr lang="en-US" sz="1600" u="none" strike="noStrike">
                          <a:effectLst/>
                          <a:latin typeface="Times New Roman" pitchFamily="18" charset="0"/>
                          <a:cs typeface="Times New Roman" pitchFamily="18" charset="0"/>
                        </a:rPr>
                        <a:t>Employee Contributions</a:t>
                      </a:r>
                      <a:endParaRPr lang="en-US" sz="1600" b="0" i="0" u="none" strike="noStrike">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dirty="0">
                          <a:effectLst/>
                          <a:latin typeface="Times New Roman" pitchFamily="18" charset="0"/>
                          <a:cs typeface="Times New Roman" pitchFamily="18" charset="0"/>
                        </a:rPr>
                        <a:t>7.67%</a:t>
                      </a:r>
                      <a:endParaRPr lang="en-US" sz="1600" b="0"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dirty="0">
                          <a:effectLst/>
                          <a:latin typeface="Times New Roman" pitchFamily="18" charset="0"/>
                          <a:cs typeface="Times New Roman" pitchFamily="18" charset="0"/>
                        </a:rPr>
                        <a:t>8.69%</a:t>
                      </a:r>
                      <a:endParaRPr lang="en-US" sz="1600" b="0"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dirty="0">
                          <a:effectLst/>
                          <a:latin typeface="Times New Roman" pitchFamily="18" charset="0"/>
                          <a:cs typeface="Times New Roman" pitchFamily="18" charset="0"/>
                        </a:rPr>
                        <a:t>6.78%</a:t>
                      </a:r>
                      <a:endParaRPr lang="en-US" sz="1600" b="0"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a:effectLst/>
                          <a:latin typeface="Times New Roman" pitchFamily="18" charset="0"/>
                          <a:cs typeface="Times New Roman" pitchFamily="18" charset="0"/>
                        </a:rPr>
                        <a:t>8.46%</a:t>
                      </a:r>
                      <a:endParaRPr lang="en-US" sz="1600" b="0" i="0" u="none" strike="noStrike">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a:effectLst/>
                          <a:latin typeface="Times New Roman" pitchFamily="18" charset="0"/>
                          <a:cs typeface="Times New Roman" pitchFamily="18" charset="0"/>
                        </a:rPr>
                        <a:t>9.06%</a:t>
                      </a:r>
                      <a:endParaRPr lang="en-US" sz="1600" b="0" i="0" u="none" strike="noStrike">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a:effectLst/>
                          <a:latin typeface="Times New Roman" pitchFamily="18" charset="0"/>
                          <a:cs typeface="Times New Roman" pitchFamily="18" charset="0"/>
                        </a:rPr>
                        <a:t>8.09%</a:t>
                      </a:r>
                      <a:endParaRPr lang="en-US" sz="1600" b="0" i="0" u="none" strike="noStrike">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1"/>
                  </a:ext>
                </a:extLst>
              </a:tr>
              <a:tr h="929549">
                <a:tc>
                  <a:txBody>
                    <a:bodyPr/>
                    <a:lstStyle/>
                    <a:p>
                      <a:pPr algn="l" rtl="0" fontAlgn="ctr"/>
                      <a:r>
                        <a:rPr lang="en-US" sz="1600" u="none" strike="noStrike">
                          <a:effectLst/>
                          <a:latin typeface="Times New Roman" pitchFamily="18" charset="0"/>
                          <a:cs typeface="Times New Roman" pitchFamily="18" charset="0"/>
                        </a:rPr>
                        <a:t>State and Employer Contributions</a:t>
                      </a:r>
                      <a:endParaRPr lang="en-US" sz="1600" b="0" i="0" u="none" strike="noStrike">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a:effectLst/>
                          <a:latin typeface="Times New Roman" pitchFamily="18" charset="0"/>
                          <a:cs typeface="Times New Roman" pitchFamily="18" charset="0"/>
                        </a:rPr>
                        <a:t>34.05%</a:t>
                      </a:r>
                      <a:endParaRPr lang="en-US" sz="1600" b="0" i="0" u="none" strike="noStrike">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dirty="0">
                          <a:effectLst/>
                          <a:latin typeface="Times New Roman" pitchFamily="18" charset="0"/>
                          <a:cs typeface="Times New Roman" pitchFamily="18" charset="0"/>
                        </a:rPr>
                        <a:t>22.22%</a:t>
                      </a:r>
                      <a:endParaRPr lang="en-US" sz="1600" b="0"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dirty="0">
                          <a:effectLst/>
                          <a:latin typeface="Times New Roman" pitchFamily="18" charset="0"/>
                          <a:cs typeface="Times New Roman" pitchFamily="18" charset="0"/>
                        </a:rPr>
                        <a:t>20.17%</a:t>
                      </a:r>
                      <a:endParaRPr lang="en-US" sz="1600" b="0"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dirty="0">
                          <a:effectLst/>
                          <a:latin typeface="Times New Roman" pitchFamily="18" charset="0"/>
                          <a:cs typeface="Times New Roman" pitchFamily="18" charset="0"/>
                        </a:rPr>
                        <a:t>48.25%</a:t>
                      </a:r>
                      <a:endParaRPr lang="en-US" sz="1600" b="0"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dirty="0">
                          <a:effectLst/>
                          <a:latin typeface="Times New Roman" pitchFamily="18" charset="0"/>
                          <a:cs typeface="Times New Roman" pitchFamily="18" charset="0"/>
                        </a:rPr>
                        <a:t>33.95%</a:t>
                      </a:r>
                      <a:endParaRPr lang="en-US" sz="1600" b="0"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a:effectLst/>
                          <a:latin typeface="Times New Roman" pitchFamily="18" charset="0"/>
                          <a:cs typeface="Times New Roman" pitchFamily="18" charset="0"/>
                        </a:rPr>
                        <a:t>24.13%</a:t>
                      </a:r>
                      <a:endParaRPr lang="en-US" sz="1600" b="0" i="0" u="none" strike="noStrike">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2"/>
                  </a:ext>
                </a:extLst>
              </a:tr>
              <a:tr h="480801">
                <a:tc>
                  <a:txBody>
                    <a:bodyPr/>
                    <a:lstStyle/>
                    <a:p>
                      <a:pPr algn="l" rtl="0" fontAlgn="ctr"/>
                      <a:r>
                        <a:rPr lang="en-US" sz="1600" u="none" strike="noStrike">
                          <a:effectLst/>
                          <a:latin typeface="Times New Roman" pitchFamily="18" charset="0"/>
                          <a:cs typeface="Times New Roman" pitchFamily="18" charset="0"/>
                        </a:rPr>
                        <a:t>Investment Income</a:t>
                      </a:r>
                      <a:endParaRPr lang="en-US" sz="1600" b="0" i="0" u="none" strike="noStrike">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a:effectLst/>
                          <a:latin typeface="Times New Roman" pitchFamily="18" charset="0"/>
                          <a:cs typeface="Times New Roman" pitchFamily="18" charset="0"/>
                        </a:rPr>
                        <a:t>58.27%</a:t>
                      </a:r>
                      <a:endParaRPr lang="en-US" sz="1600" b="0" i="0" u="none" strike="noStrike">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a:effectLst/>
                          <a:latin typeface="Times New Roman" pitchFamily="18" charset="0"/>
                          <a:cs typeface="Times New Roman" pitchFamily="18" charset="0"/>
                        </a:rPr>
                        <a:t>69.10%</a:t>
                      </a:r>
                      <a:endParaRPr lang="en-US" sz="1600" b="0" i="0" u="none" strike="noStrike">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a:effectLst/>
                          <a:latin typeface="Times New Roman" pitchFamily="18" charset="0"/>
                          <a:cs typeface="Times New Roman" pitchFamily="18" charset="0"/>
                        </a:rPr>
                        <a:t>73.04%</a:t>
                      </a:r>
                      <a:endParaRPr lang="en-US" sz="1600" b="0" i="0" u="none" strike="noStrike">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a:effectLst/>
                          <a:latin typeface="Times New Roman" pitchFamily="18" charset="0"/>
                          <a:cs typeface="Times New Roman" pitchFamily="18" charset="0"/>
                        </a:rPr>
                        <a:t>43.30%</a:t>
                      </a:r>
                      <a:endParaRPr lang="en-US" sz="1600" b="0" i="0" u="none" strike="noStrike">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dirty="0">
                          <a:effectLst/>
                          <a:latin typeface="Times New Roman" pitchFamily="18" charset="0"/>
                          <a:cs typeface="Times New Roman" pitchFamily="18" charset="0"/>
                        </a:rPr>
                        <a:t>57.00%</a:t>
                      </a:r>
                      <a:endParaRPr lang="en-US" sz="1600" b="0"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tc>
                  <a:txBody>
                    <a:bodyPr/>
                    <a:lstStyle/>
                    <a:p>
                      <a:pPr algn="ctr" rtl="0" fontAlgn="ctr"/>
                      <a:r>
                        <a:rPr lang="en-US" sz="1600" u="none" strike="noStrike" dirty="0">
                          <a:effectLst/>
                          <a:latin typeface="Times New Roman" pitchFamily="18" charset="0"/>
                          <a:cs typeface="Times New Roman" pitchFamily="18" charset="0"/>
                        </a:rPr>
                        <a:t>67.78%</a:t>
                      </a:r>
                      <a:endParaRPr lang="en-US" sz="1600" b="0" i="0" u="none" strike="noStrike" dirty="0">
                        <a:solidFill>
                          <a:srgbClr val="000000"/>
                        </a:solidFill>
                        <a:effectLst/>
                        <a:latin typeface="Times New Roman" pitchFamily="18" charset="0"/>
                        <a:cs typeface="Times New Roman" pitchFamily="18"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16547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2011 Pension Contributions as a Percentage of Pension Income</a:t>
            </a:r>
          </a:p>
        </p:txBody>
      </p:sp>
      <p:sp>
        <p:nvSpPr>
          <p:cNvPr id="3" name="Content Placeholder 2"/>
          <p:cNvSpPr>
            <a:spLocks noGrp="1"/>
          </p:cNvSpPr>
          <p:nvPr>
            <p:ph idx="1"/>
          </p:nvPr>
        </p:nvSpPr>
        <p:spPr/>
        <p:txBody>
          <a:bodyPr>
            <a:normAutofit fontScale="85000" lnSpcReduction="10000"/>
          </a:bodyPr>
          <a:lstStyle/>
          <a:p>
            <a:r>
              <a:rPr lang="en-US" dirty="0"/>
              <a:t>State and employer contributions were three times the size of employee contributions in 2011.</a:t>
            </a:r>
          </a:p>
          <a:p>
            <a:r>
              <a:rPr lang="en-US" dirty="0"/>
              <a:t>Benefits and refunds in FY11 were $7.668bn.</a:t>
            </a:r>
          </a:p>
          <a:p>
            <a:r>
              <a:rPr lang="en-US" dirty="0"/>
              <a:t>The difference between investment income and benefits and refunds paid is the new net assets on a market basis (not actuarial).</a:t>
            </a:r>
          </a:p>
          <a:p>
            <a:r>
              <a:rPr lang="en-US" dirty="0"/>
              <a:t>In 2011, market basis funding ratios improved slightly because the change in net assets exceeded the change in actuarial accrued liabilities (AAL).</a:t>
            </a:r>
          </a:p>
          <a:p>
            <a:pPr lvl="1"/>
            <a:r>
              <a:rPr lang="en-US" dirty="0"/>
              <a:t>$10.157bn increase in net assets compared with $7.668 increase in AAL.</a:t>
            </a:r>
          </a:p>
        </p:txBody>
      </p:sp>
    </p:spTree>
    <p:extLst>
      <p:ext uri="{BB962C8B-B14F-4D97-AF65-F5344CB8AC3E}">
        <p14:creationId xmlns:p14="http://schemas.microsoft.com/office/powerpoint/2010/main" val="1178518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Schedule of Funding Progress</a:t>
            </a:r>
          </a:p>
          <a:p>
            <a:r>
              <a:rPr lang="en-US" dirty="0"/>
              <a:t>Components of UAAL</a:t>
            </a:r>
          </a:p>
          <a:p>
            <a:r>
              <a:rPr lang="en-US" dirty="0"/>
              <a:t>2011 UAAL contribution by retirement system</a:t>
            </a:r>
          </a:p>
          <a:p>
            <a:r>
              <a:rPr lang="en-US" dirty="0"/>
              <a:t>Employee contributions to pensions</a:t>
            </a:r>
          </a:p>
          <a:p>
            <a:pPr marL="0" indent="0">
              <a:buNone/>
            </a:pPr>
            <a:endParaRPr lang="en-US" dirty="0"/>
          </a:p>
          <a:p>
            <a:endParaRPr lang="en-US" dirty="0"/>
          </a:p>
        </p:txBody>
      </p:sp>
    </p:spTree>
    <p:extLst>
      <p:ext uri="{BB962C8B-B14F-4D97-AF65-F5344CB8AC3E}">
        <p14:creationId xmlns:p14="http://schemas.microsoft.com/office/powerpoint/2010/main" val="1536592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 of Funding Progress</a:t>
            </a:r>
            <a:r>
              <a:rPr lang="en-US" baseline="30000" dirty="0"/>
              <a:t>(1)</a:t>
            </a:r>
            <a:endParaRPr lang="en-US"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524000"/>
            <a:ext cx="5728600" cy="4565620"/>
          </a:xfrm>
          <a:prstGeom prst="rect">
            <a:avLst/>
          </a:prstGeom>
          <a:noFill/>
          <a:ln>
            <a:noFill/>
          </a:ln>
        </p:spPr>
      </p:pic>
    </p:spTree>
    <p:extLst>
      <p:ext uri="{BB962C8B-B14F-4D97-AF65-F5344CB8AC3E}">
        <p14:creationId xmlns:p14="http://schemas.microsoft.com/office/powerpoint/2010/main" val="1723934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 of Funding Progress</a:t>
            </a:r>
          </a:p>
        </p:txBody>
      </p:sp>
      <p:sp>
        <p:nvSpPr>
          <p:cNvPr id="3" name="Content Placeholder 2"/>
          <p:cNvSpPr>
            <a:spLocks noGrp="1"/>
          </p:cNvSpPr>
          <p:nvPr>
            <p:ph idx="1"/>
          </p:nvPr>
        </p:nvSpPr>
        <p:spPr/>
        <p:txBody>
          <a:bodyPr>
            <a:normAutofit fontScale="92500" lnSpcReduction="10000"/>
          </a:bodyPr>
          <a:lstStyle/>
          <a:p>
            <a:r>
              <a:rPr lang="en-US" dirty="0"/>
              <a:t>The funded ratio is worse today than it was prior to the $7.3 billion contribution from the 2003 pension bond issuance.</a:t>
            </a:r>
          </a:p>
          <a:p>
            <a:r>
              <a:rPr lang="en-US" dirty="0"/>
              <a:t>The 2011 unfunded accrued liability is virtually the same if measured on a market basis or actuarial basis (5 year smoothing).</a:t>
            </a:r>
          </a:p>
          <a:p>
            <a:pPr lvl="1"/>
            <a:r>
              <a:rPr lang="en-US" dirty="0"/>
              <a:t>43.4 percent compared to 43.3 percent.</a:t>
            </a:r>
          </a:p>
          <a:p>
            <a:r>
              <a:rPr lang="en-US" dirty="0"/>
              <a:t>The 2011 unfunded actuarial liability as a percentage of payroll is 1.84 times what it was in 2002.</a:t>
            </a:r>
          </a:p>
          <a:p>
            <a:endParaRPr lang="en-US" dirty="0"/>
          </a:p>
        </p:txBody>
      </p:sp>
    </p:spTree>
    <p:extLst>
      <p:ext uri="{BB962C8B-B14F-4D97-AF65-F5344CB8AC3E}">
        <p14:creationId xmlns:p14="http://schemas.microsoft.com/office/powerpoint/2010/main" val="1330796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cap="small" dirty="0"/>
              <a:t>Components of Change in Unfunded Liability </a:t>
            </a:r>
            <a:endParaRPr lang="en-US" sz="4800"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600200"/>
            <a:ext cx="5638800" cy="4724399"/>
          </a:xfrm>
          <a:prstGeom prst="rect">
            <a:avLst/>
          </a:prstGeom>
          <a:noFill/>
          <a:ln>
            <a:noFill/>
          </a:ln>
        </p:spPr>
      </p:pic>
    </p:spTree>
    <p:extLst>
      <p:ext uri="{BB962C8B-B14F-4D97-AF65-F5344CB8AC3E}">
        <p14:creationId xmlns:p14="http://schemas.microsoft.com/office/powerpoint/2010/main" val="1875036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small" dirty="0"/>
              <a:t>Components of Change in Unfunded Liability </a:t>
            </a:r>
            <a:endParaRPr lang="en-US" dirty="0"/>
          </a:p>
        </p:txBody>
      </p:sp>
      <p:sp>
        <p:nvSpPr>
          <p:cNvPr id="3" name="Content Placeholder 2"/>
          <p:cNvSpPr>
            <a:spLocks noGrp="1"/>
          </p:cNvSpPr>
          <p:nvPr>
            <p:ph idx="1"/>
          </p:nvPr>
        </p:nvSpPr>
        <p:spPr/>
        <p:txBody>
          <a:bodyPr/>
          <a:lstStyle/>
          <a:p>
            <a:r>
              <a:rPr lang="en-US" dirty="0"/>
              <a:t>The largest contributor to the increase in the unfunded liability is </a:t>
            </a:r>
            <a:r>
              <a:rPr lang="en-US" b="1" dirty="0"/>
              <a:t>employer contributions </a:t>
            </a:r>
            <a:r>
              <a:rPr lang="en-US" dirty="0"/>
              <a:t>less than the normal cost plus interest.</a:t>
            </a:r>
          </a:p>
          <a:p>
            <a:r>
              <a:rPr lang="en-US" dirty="0"/>
              <a:t>Investment returns less than assumed is the second largest contribution to the increase in unfunded liabilities.</a:t>
            </a:r>
          </a:p>
          <a:p>
            <a:endParaRPr lang="en-US" dirty="0"/>
          </a:p>
          <a:p>
            <a:endParaRPr lang="en-US" dirty="0"/>
          </a:p>
        </p:txBody>
      </p:sp>
    </p:spTree>
    <p:extLst>
      <p:ext uri="{BB962C8B-B14F-4D97-AF65-F5344CB8AC3E}">
        <p14:creationId xmlns:p14="http://schemas.microsoft.com/office/powerpoint/2010/main" val="3755359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none" strike="noStrike" dirty="0">
                <a:effectLst/>
              </a:rPr>
              <a:t>INDIVIDUAL PENSION SYSTEM DATA UPDATE – 2011</a:t>
            </a:r>
            <a:r>
              <a:rPr lang="en-US" u="none" strike="noStrike" baseline="30000" dirty="0">
                <a:effectLst/>
              </a:rPr>
              <a:t>(1)</a:t>
            </a:r>
            <a:endParaRPr lang="en-US" baseline="30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4721492"/>
              </p:ext>
            </p:extLst>
          </p:nvPr>
        </p:nvGraphicFramePr>
        <p:xfrm>
          <a:off x="685800" y="1524003"/>
          <a:ext cx="7086603" cy="2679032"/>
        </p:xfrm>
        <a:graphic>
          <a:graphicData uri="http://schemas.openxmlformats.org/drawingml/2006/table">
            <a:tbl>
              <a:tblPr>
                <a:tableStyleId>{5C22544A-7EE6-4342-B048-85BDC9FD1C3A}</a:tableStyleId>
              </a:tblPr>
              <a:tblGrid>
                <a:gridCol w="859092">
                  <a:extLst>
                    <a:ext uri="{9D8B030D-6E8A-4147-A177-3AD203B41FA5}">
                      <a16:colId xmlns:a16="http://schemas.microsoft.com/office/drawing/2014/main" val="20000"/>
                    </a:ext>
                  </a:extLst>
                </a:gridCol>
                <a:gridCol w="859092">
                  <a:extLst>
                    <a:ext uri="{9D8B030D-6E8A-4147-A177-3AD203B41FA5}">
                      <a16:colId xmlns:a16="http://schemas.microsoft.com/office/drawing/2014/main" val="20001"/>
                    </a:ext>
                  </a:extLst>
                </a:gridCol>
                <a:gridCol w="946089">
                  <a:extLst>
                    <a:ext uri="{9D8B030D-6E8A-4147-A177-3AD203B41FA5}">
                      <a16:colId xmlns:a16="http://schemas.microsoft.com/office/drawing/2014/main" val="20002"/>
                    </a:ext>
                  </a:extLst>
                </a:gridCol>
                <a:gridCol w="985962">
                  <a:extLst>
                    <a:ext uri="{9D8B030D-6E8A-4147-A177-3AD203B41FA5}">
                      <a16:colId xmlns:a16="http://schemas.microsoft.com/office/drawing/2014/main" val="20003"/>
                    </a:ext>
                  </a:extLst>
                </a:gridCol>
                <a:gridCol w="859092">
                  <a:extLst>
                    <a:ext uri="{9D8B030D-6E8A-4147-A177-3AD203B41FA5}">
                      <a16:colId xmlns:a16="http://schemas.microsoft.com/office/drawing/2014/main" val="20004"/>
                    </a:ext>
                  </a:extLst>
                </a:gridCol>
                <a:gridCol w="859092">
                  <a:extLst>
                    <a:ext uri="{9D8B030D-6E8A-4147-A177-3AD203B41FA5}">
                      <a16:colId xmlns:a16="http://schemas.microsoft.com/office/drawing/2014/main" val="20005"/>
                    </a:ext>
                  </a:extLst>
                </a:gridCol>
                <a:gridCol w="859092">
                  <a:extLst>
                    <a:ext uri="{9D8B030D-6E8A-4147-A177-3AD203B41FA5}">
                      <a16:colId xmlns:a16="http://schemas.microsoft.com/office/drawing/2014/main" val="20006"/>
                    </a:ext>
                  </a:extLst>
                </a:gridCol>
                <a:gridCol w="859092">
                  <a:extLst>
                    <a:ext uri="{9D8B030D-6E8A-4147-A177-3AD203B41FA5}">
                      <a16:colId xmlns:a16="http://schemas.microsoft.com/office/drawing/2014/main" val="20007"/>
                    </a:ext>
                  </a:extLst>
                </a:gridCol>
              </a:tblGrid>
              <a:tr h="842210">
                <a:tc>
                  <a:txBody>
                    <a:bodyPr/>
                    <a:lstStyle/>
                    <a:p>
                      <a:pPr algn="ctr" fontAlgn="b"/>
                      <a:r>
                        <a:rPr lang="en-US" sz="1000" b="1" u="none" strike="noStrike" dirty="0">
                          <a:effectLst/>
                          <a:latin typeface="Times New Roman" pitchFamily="18" charset="0"/>
                          <a:cs typeface="Times New Roman" pitchFamily="18" charset="0"/>
                        </a:rPr>
                        <a:t>System </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b="1" u="none" strike="noStrike" dirty="0">
                          <a:effectLst/>
                          <a:latin typeface="Times New Roman" pitchFamily="18" charset="0"/>
                          <a:cs typeface="Times New Roman" pitchFamily="18" charset="0"/>
                        </a:rPr>
                        <a:t>Salary Increases/ (Decreases)</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b="1" u="none" strike="noStrike" dirty="0">
                          <a:effectLst/>
                          <a:latin typeface="Times New Roman" pitchFamily="18" charset="0"/>
                          <a:cs typeface="Times New Roman" pitchFamily="18" charset="0"/>
                        </a:rPr>
                        <a:t>Investment Returns (Higher)/Lower Than Assumed</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b="1" u="none" strike="noStrike" dirty="0">
                          <a:effectLst/>
                          <a:latin typeface="Times New Roman" pitchFamily="18" charset="0"/>
                          <a:cs typeface="Times New Roman" pitchFamily="18" charset="0"/>
                        </a:rPr>
                        <a:t>Employer Contributions Higher/(Lower) than Normal Cost Plus Interest</a:t>
                      </a:r>
                      <a:r>
                        <a:rPr lang="en-US" sz="1000" b="1" u="none" strike="noStrike" baseline="30000" dirty="0">
                          <a:effectLst/>
                          <a:latin typeface="Times New Roman" pitchFamily="18" charset="0"/>
                          <a:cs typeface="Times New Roman" pitchFamily="18" charset="0"/>
                        </a:rPr>
                        <a:t>(2)</a:t>
                      </a:r>
                      <a:r>
                        <a:rPr lang="en-US" sz="1000" b="1" u="none" strike="noStrike" dirty="0">
                          <a:effectLst/>
                          <a:latin typeface="Times New Roman" pitchFamily="18" charset="0"/>
                          <a:cs typeface="Times New Roman" pitchFamily="18" charset="0"/>
                        </a:rPr>
                        <a:t> </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b="1" u="none" strike="noStrike" dirty="0">
                          <a:effectLst/>
                          <a:latin typeface="Times New Roman" pitchFamily="18" charset="0"/>
                          <a:cs typeface="Times New Roman" pitchFamily="18" charset="0"/>
                        </a:rPr>
                        <a:t>Benefit Increases</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b="1" u="none" strike="noStrike" dirty="0">
                          <a:effectLst/>
                          <a:latin typeface="Times New Roman" pitchFamily="18" charset="0"/>
                          <a:cs typeface="Times New Roman" pitchFamily="18" charset="0"/>
                        </a:rPr>
                        <a:t>Changes In Actuarial Assumptions</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b="1" u="none" strike="noStrike" dirty="0">
                          <a:effectLst/>
                          <a:latin typeface="Times New Roman" pitchFamily="18" charset="0"/>
                          <a:cs typeface="Times New Roman" pitchFamily="18" charset="0"/>
                        </a:rPr>
                        <a:t>Other Factors</a:t>
                      </a:r>
                      <a:r>
                        <a:rPr lang="en-US" sz="1000" b="1" u="none" strike="noStrike" baseline="30000" dirty="0">
                          <a:effectLst/>
                          <a:latin typeface="Times New Roman" pitchFamily="18" charset="0"/>
                          <a:cs typeface="Times New Roman" pitchFamily="18" charset="0"/>
                        </a:rPr>
                        <a:t>(3)</a:t>
                      </a:r>
                      <a:r>
                        <a:rPr lang="en-US" sz="1000" b="1" u="none" strike="noStrike" dirty="0">
                          <a:effectLst/>
                          <a:latin typeface="Times New Roman" pitchFamily="18" charset="0"/>
                          <a:cs typeface="Times New Roman" pitchFamily="18" charset="0"/>
                        </a:rPr>
                        <a:t> </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b="1" u="none" strike="noStrike" dirty="0">
                          <a:effectLst/>
                          <a:latin typeface="Times New Roman" pitchFamily="18" charset="0"/>
                          <a:cs typeface="Times New Roman" pitchFamily="18" charset="0"/>
                        </a:rPr>
                        <a:t>Total Change in Unfunded Liability From Previous Year</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b"/>
                </a:tc>
                <a:extLst>
                  <a:ext uri="{0D108BD9-81ED-4DB2-BD59-A6C34878D82A}">
                    <a16:rowId xmlns:a16="http://schemas.microsoft.com/office/drawing/2014/main" val="10000"/>
                  </a:ext>
                </a:extLst>
              </a:tr>
              <a:tr h="140368">
                <a:tc>
                  <a:txBody>
                    <a:bodyPr/>
                    <a:lstStyle/>
                    <a:p>
                      <a:pPr algn="ctr" fontAlgn="b"/>
                      <a:r>
                        <a:rPr lang="en-US" sz="1000" u="none" strike="noStrike" dirty="0">
                          <a:effectLst/>
                          <a:latin typeface="Times New Roman" pitchFamily="18" charset="0"/>
                          <a:cs typeface="Times New Roman" pitchFamily="18" charset="0"/>
                        </a:rPr>
                        <a:t>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u="none" strike="noStrike">
                          <a:effectLst/>
                          <a:latin typeface="Times New Roman" pitchFamily="18" charset="0"/>
                          <a:cs typeface="Times New Roman" pitchFamily="18" charset="0"/>
                        </a:rPr>
                        <a:t> </a:t>
                      </a:r>
                      <a:endParaRPr lang="en-US" sz="1000" b="0" i="0" u="none" strike="noStrike">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u="none" strike="noStrike">
                          <a:effectLst/>
                          <a:latin typeface="Times New Roman" pitchFamily="18" charset="0"/>
                          <a:cs typeface="Times New Roman" pitchFamily="18" charset="0"/>
                        </a:rPr>
                        <a:t> </a:t>
                      </a:r>
                      <a:endParaRPr lang="en-US" sz="1000" b="0" i="0" u="none" strike="noStrike">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u="none" strike="noStrike" dirty="0">
                          <a:effectLst/>
                          <a:latin typeface="Times New Roman" pitchFamily="18" charset="0"/>
                          <a:cs typeface="Times New Roman" pitchFamily="18" charset="0"/>
                        </a:rPr>
                        <a:t>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u="none" strike="noStrike" dirty="0">
                          <a:effectLst/>
                          <a:latin typeface="Times New Roman" pitchFamily="18" charset="0"/>
                          <a:cs typeface="Times New Roman" pitchFamily="18" charset="0"/>
                        </a:rPr>
                        <a:t>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u="none" strike="noStrike" dirty="0">
                          <a:effectLst/>
                          <a:latin typeface="Times New Roman" pitchFamily="18" charset="0"/>
                          <a:cs typeface="Times New Roman" pitchFamily="18" charset="0"/>
                        </a:rPr>
                        <a:t>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u="none" strike="noStrike">
                          <a:effectLst/>
                          <a:latin typeface="Times New Roman" pitchFamily="18" charset="0"/>
                          <a:cs typeface="Times New Roman" pitchFamily="18" charset="0"/>
                        </a:rPr>
                        <a:t> </a:t>
                      </a:r>
                      <a:endParaRPr lang="en-US" sz="1000" b="0" i="0" u="none" strike="noStrike">
                        <a:solidFill>
                          <a:srgbClr val="000000"/>
                        </a:solidFill>
                        <a:effectLst/>
                        <a:latin typeface="Times New Roman" pitchFamily="18" charset="0"/>
                        <a:cs typeface="Times New Roman" pitchFamily="18" charset="0"/>
                      </a:endParaRPr>
                    </a:p>
                  </a:txBody>
                  <a:tcPr marL="0" marR="0" marT="0" marB="0" anchor="b"/>
                </a:tc>
                <a:tc>
                  <a:txBody>
                    <a:bodyPr/>
                    <a:lstStyle/>
                    <a:p>
                      <a:pPr algn="ctr" fontAlgn="b"/>
                      <a:r>
                        <a:rPr lang="en-US" sz="1000" u="none" strike="noStrike">
                          <a:effectLst/>
                          <a:latin typeface="Times New Roman" pitchFamily="18" charset="0"/>
                          <a:cs typeface="Times New Roman" pitchFamily="18" charset="0"/>
                        </a:rPr>
                        <a:t> </a:t>
                      </a:r>
                      <a:endParaRPr lang="en-US" sz="1000" b="0" i="0" u="none" strike="noStrike">
                        <a:solidFill>
                          <a:srgbClr val="000000"/>
                        </a:solidFill>
                        <a:effectLst/>
                        <a:latin typeface="Times New Roman" pitchFamily="18" charset="0"/>
                        <a:cs typeface="Times New Roman" pitchFamily="18" charset="0"/>
                      </a:endParaRPr>
                    </a:p>
                  </a:txBody>
                  <a:tcPr marL="0" marR="0" marT="0" marB="0" anchor="b"/>
                </a:tc>
                <a:extLst>
                  <a:ext uri="{0D108BD9-81ED-4DB2-BD59-A6C34878D82A}">
                    <a16:rowId xmlns:a16="http://schemas.microsoft.com/office/drawing/2014/main" val="10001"/>
                  </a:ext>
                </a:extLst>
              </a:tr>
              <a:tr h="280737">
                <a:tc>
                  <a:txBody>
                    <a:bodyPr/>
                    <a:lstStyle/>
                    <a:p>
                      <a:pPr algn="ctr" fontAlgn="ctr"/>
                      <a:r>
                        <a:rPr lang="en-US" sz="1000" u="none" strike="noStrike" dirty="0">
                          <a:effectLst/>
                          <a:latin typeface="Times New Roman" pitchFamily="18" charset="0"/>
                          <a:cs typeface="Times New Roman" pitchFamily="18" charset="0"/>
                        </a:rPr>
                        <a:t>TRS</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(545.6)</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1,718.4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1,913.6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589.4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3,675.9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extLst>
                  <a:ext uri="{0D108BD9-81ED-4DB2-BD59-A6C34878D82A}">
                    <a16:rowId xmlns:a16="http://schemas.microsoft.com/office/drawing/2014/main" val="10002"/>
                  </a:ext>
                </a:extLst>
              </a:tr>
              <a:tr h="280737">
                <a:tc>
                  <a:txBody>
                    <a:bodyPr/>
                    <a:lstStyle/>
                    <a:p>
                      <a:pPr algn="ctr" fontAlgn="ctr"/>
                      <a:r>
                        <a:rPr lang="en-US" sz="1000" u="none" strike="noStrike">
                          <a:effectLst/>
                          <a:latin typeface="Times New Roman" pitchFamily="18" charset="0"/>
                          <a:cs typeface="Times New Roman" pitchFamily="18" charset="0"/>
                        </a:rPr>
                        <a:t>SURS</a:t>
                      </a:r>
                      <a:endParaRPr lang="en-US" sz="1000" b="1"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(172.3)</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430.0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930.3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(24.9)</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251.8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1,414.9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extLst>
                  <a:ext uri="{0D108BD9-81ED-4DB2-BD59-A6C34878D82A}">
                    <a16:rowId xmlns:a16="http://schemas.microsoft.com/office/drawing/2014/main" val="10003"/>
                  </a:ext>
                </a:extLst>
              </a:tr>
              <a:tr h="280737">
                <a:tc>
                  <a:txBody>
                    <a:bodyPr/>
                    <a:lstStyle/>
                    <a:p>
                      <a:pPr algn="ctr" fontAlgn="ctr"/>
                      <a:r>
                        <a:rPr lang="en-US" sz="1000" u="none" strike="noStrike">
                          <a:effectLst/>
                          <a:latin typeface="Times New Roman" pitchFamily="18" charset="0"/>
                          <a:cs typeface="Times New Roman" pitchFamily="18" charset="0"/>
                        </a:rPr>
                        <a:t>SERS</a:t>
                      </a:r>
                      <a:endParaRPr lang="en-US" sz="1000" b="1"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(116.5)</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483.8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749.9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554.8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215.2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1,887.2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extLst>
                  <a:ext uri="{0D108BD9-81ED-4DB2-BD59-A6C34878D82A}">
                    <a16:rowId xmlns:a16="http://schemas.microsoft.com/office/drawing/2014/main" val="10004"/>
                  </a:ext>
                </a:extLst>
              </a:tr>
              <a:tr h="280737">
                <a:tc>
                  <a:txBody>
                    <a:bodyPr/>
                    <a:lstStyle/>
                    <a:p>
                      <a:pPr algn="ctr" fontAlgn="ctr"/>
                      <a:r>
                        <a:rPr lang="en-US" sz="1000" u="none" strike="noStrike">
                          <a:effectLst/>
                          <a:latin typeface="Times New Roman" pitchFamily="18" charset="0"/>
                          <a:cs typeface="Times New Roman" pitchFamily="18" charset="0"/>
                        </a:rPr>
                        <a:t>GARS</a:t>
                      </a:r>
                      <a:endParaRPr lang="en-US" sz="1000" b="1"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4.8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3.6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5.6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35.8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(0.1)</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49.7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extLst>
                  <a:ext uri="{0D108BD9-81ED-4DB2-BD59-A6C34878D82A}">
                    <a16:rowId xmlns:a16="http://schemas.microsoft.com/office/drawing/2014/main" val="10005"/>
                  </a:ext>
                </a:extLst>
              </a:tr>
              <a:tr h="280737">
                <a:tc>
                  <a:txBody>
                    <a:bodyPr/>
                    <a:lstStyle/>
                    <a:p>
                      <a:pPr algn="ctr" fontAlgn="ctr"/>
                      <a:r>
                        <a:rPr lang="en-US" sz="1000" u="none" strike="noStrike">
                          <a:effectLst/>
                          <a:latin typeface="Times New Roman" pitchFamily="18" charset="0"/>
                          <a:cs typeface="Times New Roman" pitchFamily="18" charset="0"/>
                        </a:rPr>
                        <a:t>JRS</a:t>
                      </a:r>
                      <a:endParaRPr lang="en-US" sz="1000" b="1"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(17.7)</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31.5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66.6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a:effectLst/>
                          <a:latin typeface="Times New Roman" pitchFamily="18" charset="0"/>
                          <a:cs typeface="Times New Roman" pitchFamily="18" charset="0"/>
                        </a:rPr>
                        <a:t>                    -   </a:t>
                      </a:r>
                      <a:endParaRPr lang="en-US" sz="1000" b="0" i="0" u="none" strike="noStrike">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15.6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42.4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u="none" strike="noStrike" dirty="0">
                          <a:effectLst/>
                          <a:latin typeface="Times New Roman" pitchFamily="18" charset="0"/>
                          <a:cs typeface="Times New Roman" pitchFamily="18" charset="0"/>
                        </a:rPr>
                        <a:t>              138.4 </a:t>
                      </a:r>
                      <a:endParaRPr lang="en-US" sz="1000" b="0" i="0" u="none" strike="noStrike" dirty="0">
                        <a:solidFill>
                          <a:srgbClr val="000000"/>
                        </a:solidFill>
                        <a:effectLst/>
                        <a:latin typeface="Times New Roman" pitchFamily="18" charset="0"/>
                        <a:cs typeface="Times New Roman" pitchFamily="18" charset="0"/>
                      </a:endParaRPr>
                    </a:p>
                  </a:txBody>
                  <a:tcPr marL="0" marR="0" marT="0" marB="0" anchor="ctr"/>
                </a:tc>
                <a:extLst>
                  <a:ext uri="{0D108BD9-81ED-4DB2-BD59-A6C34878D82A}">
                    <a16:rowId xmlns:a16="http://schemas.microsoft.com/office/drawing/2014/main" val="10006"/>
                  </a:ext>
                </a:extLst>
              </a:tr>
              <a:tr h="280737">
                <a:tc>
                  <a:txBody>
                    <a:bodyPr/>
                    <a:lstStyle/>
                    <a:p>
                      <a:pPr algn="ctr" fontAlgn="ctr"/>
                      <a:r>
                        <a:rPr lang="en-US" sz="1000" b="1" u="none" strike="noStrike" dirty="0">
                          <a:effectLst/>
                          <a:latin typeface="Times New Roman" pitchFamily="18" charset="0"/>
                          <a:cs typeface="Times New Roman" pitchFamily="18" charset="0"/>
                        </a:rPr>
                        <a:t>TOTAL</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b="1" u="none" strike="noStrike" dirty="0">
                          <a:effectLst/>
                          <a:latin typeface="Times New Roman" pitchFamily="18" charset="0"/>
                          <a:cs typeface="Times New Roman" pitchFamily="18" charset="0"/>
                        </a:rPr>
                        <a:t>             (847.3)</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b="1" u="none" strike="noStrike" dirty="0">
                          <a:effectLst/>
                          <a:latin typeface="Times New Roman" pitchFamily="18" charset="0"/>
                          <a:cs typeface="Times New Roman" pitchFamily="18" charset="0"/>
                        </a:rPr>
                        <a:t>              2,667.2 </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b="1" u="none" strike="noStrike" dirty="0">
                          <a:effectLst/>
                          <a:latin typeface="Times New Roman" pitchFamily="18" charset="0"/>
                          <a:cs typeface="Times New Roman" pitchFamily="18" charset="0"/>
                        </a:rPr>
                        <a:t>               3,666.1 </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b="1" u="none" strike="noStrike" dirty="0">
                          <a:effectLst/>
                          <a:latin typeface="Times New Roman" pitchFamily="18" charset="0"/>
                          <a:cs typeface="Times New Roman" pitchFamily="18" charset="0"/>
                        </a:rPr>
                        <a:t>                    -   </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b="1" u="none" strike="noStrike" dirty="0">
                          <a:effectLst/>
                          <a:latin typeface="Times New Roman" pitchFamily="18" charset="0"/>
                          <a:cs typeface="Times New Roman" pitchFamily="18" charset="0"/>
                        </a:rPr>
                        <a:t>              581.3 </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b="1" u="none" strike="noStrike" dirty="0">
                          <a:effectLst/>
                          <a:latin typeface="Times New Roman" pitchFamily="18" charset="0"/>
                          <a:cs typeface="Times New Roman" pitchFamily="18" charset="0"/>
                        </a:rPr>
                        <a:t>           1,098.7 </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ctr"/>
                </a:tc>
                <a:tc>
                  <a:txBody>
                    <a:bodyPr/>
                    <a:lstStyle/>
                    <a:p>
                      <a:pPr algn="r" fontAlgn="ctr"/>
                      <a:r>
                        <a:rPr lang="en-US" sz="1000" b="1" u="none" strike="noStrike" dirty="0">
                          <a:effectLst/>
                          <a:latin typeface="Times New Roman" pitchFamily="18" charset="0"/>
                          <a:cs typeface="Times New Roman" pitchFamily="18" charset="0"/>
                        </a:rPr>
                        <a:t>           7,166.1 </a:t>
                      </a:r>
                      <a:endParaRPr lang="en-US" sz="1000" b="1" i="0" u="none" strike="noStrike" dirty="0">
                        <a:solidFill>
                          <a:srgbClr val="000000"/>
                        </a:solidFill>
                        <a:effectLst/>
                        <a:latin typeface="Times New Roman" pitchFamily="18" charset="0"/>
                        <a:cs typeface="Times New Roman" pitchFamily="18" charset="0"/>
                      </a:endParaRPr>
                    </a:p>
                  </a:txBody>
                  <a:tcPr marL="0" marR="0" marT="0" marB="0" anchor="ctr"/>
                </a:tc>
                <a:extLst>
                  <a:ext uri="{0D108BD9-81ED-4DB2-BD59-A6C34878D82A}">
                    <a16:rowId xmlns:a16="http://schemas.microsoft.com/office/drawing/2014/main" val="10007"/>
                  </a:ext>
                </a:extLst>
              </a:tr>
            </a:tbl>
          </a:graphicData>
        </a:graphic>
      </p:graphicFrame>
      <p:sp>
        <p:nvSpPr>
          <p:cNvPr id="8" name="TextBox 7"/>
          <p:cNvSpPr txBox="1"/>
          <p:nvPr/>
        </p:nvSpPr>
        <p:spPr>
          <a:xfrm>
            <a:off x="762000" y="4343400"/>
            <a:ext cx="7162800" cy="1384995"/>
          </a:xfrm>
          <a:prstGeom prst="rect">
            <a:avLst/>
          </a:prstGeom>
          <a:noFill/>
        </p:spPr>
        <p:txBody>
          <a:bodyPr wrap="square" rtlCol="0">
            <a:spAutoFit/>
          </a:bodyPr>
          <a:lstStyle/>
          <a:p>
            <a:r>
              <a:rPr lang="en-US" sz="1050" dirty="0">
                <a:latin typeface="Times New Roman" pitchFamily="18" charset="0"/>
                <a:cs typeface="Times New Roman" pitchFamily="18" charset="0"/>
              </a:rPr>
              <a:t>Data compiled from the annual actuarial valuations of the Retirement Systems as of June 30, 2011. Table may not add due to rounding.</a:t>
            </a:r>
          </a:p>
          <a:p>
            <a:pPr lvl="0"/>
            <a:r>
              <a:rPr lang="en-US" sz="1050" dirty="0">
                <a:latin typeface="Times New Roman" pitchFamily="18" charset="0"/>
                <a:cs typeface="Times New Roman" pitchFamily="18" charset="0"/>
              </a:rPr>
              <a:t>(1) In millions</a:t>
            </a:r>
          </a:p>
          <a:p>
            <a:pPr lvl="0"/>
            <a:r>
              <a:rPr lang="en-US" sz="1050" dirty="0">
                <a:latin typeface="Times New Roman" pitchFamily="18" charset="0"/>
                <a:cs typeface="Times New Roman" pitchFamily="18" charset="0"/>
              </a:rPr>
              <a:t>(2) To determine whether employer contributions represent an increase or decrease in UAAL, such contributions are measured against contributions based on the Normal Cost plus interest. If employer contributions exceed Normal Cost plus interest, the UAAL will decrease. In employer contributions are less than Normal Cost plus interest, the UAAL will increase.</a:t>
            </a:r>
          </a:p>
          <a:p>
            <a:pPr lvl="0"/>
            <a:r>
              <a:rPr lang="en-US" sz="1050" dirty="0">
                <a:latin typeface="Times New Roman" pitchFamily="18" charset="0"/>
                <a:cs typeface="Times New Roman" pitchFamily="18" charset="0"/>
              </a:rPr>
              <a:t>(3)Other factors include, but are not limited to, higher or lower incidences of retirement, disability, in-service mortality, retiree mortality or termination than assumed</a:t>
            </a:r>
            <a:r>
              <a:rPr lang="en-US" sz="1050" dirty="0"/>
              <a:t>.</a:t>
            </a:r>
          </a:p>
        </p:txBody>
      </p:sp>
    </p:spTree>
    <p:extLst>
      <p:ext uri="{BB962C8B-B14F-4D97-AF65-F5344CB8AC3E}">
        <p14:creationId xmlns:p14="http://schemas.microsoft.com/office/powerpoint/2010/main" val="3648646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INDIVIDUAL PENSION SYSTEM DATA UPDATE</a:t>
            </a: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a:t>Despite a contribution of $4.3 billion (which is higher than the statutorily required contribution of $4.156 billion) in 2011 the unfunded actuarial liability (UAAL) increased $7.166 billion. </a:t>
            </a:r>
          </a:p>
          <a:p>
            <a:r>
              <a:rPr lang="en-US" dirty="0">
                <a:latin typeface="+mj-lt"/>
                <a:cs typeface="Arial" pitchFamily="34" charset="0"/>
              </a:rPr>
              <a:t>Two factors contribute the Employer Contributions Higher/(Lower) than Normal Cost Plus Interest increase in UAAL</a:t>
            </a:r>
          </a:p>
          <a:p>
            <a:pPr lvl="1"/>
            <a:r>
              <a:rPr lang="en-US" dirty="0"/>
              <a:t>The difference between the actual contribution and the required contribution per GASB 25.</a:t>
            </a:r>
          </a:p>
          <a:p>
            <a:pPr lvl="1"/>
            <a:r>
              <a:rPr lang="en-US" dirty="0"/>
              <a:t>Interest (investment) income loss due to prior contributions not being made. </a:t>
            </a:r>
          </a:p>
          <a:p>
            <a:r>
              <a:rPr lang="en-US" dirty="0"/>
              <a:t>Investment returns were less than assumed due to asset smoothing.</a:t>
            </a:r>
          </a:p>
          <a:p>
            <a:r>
              <a:rPr lang="en-US" dirty="0"/>
              <a:t>Smaller than expected salary increases offset some negative pressures </a:t>
            </a:r>
          </a:p>
        </p:txBody>
      </p:sp>
    </p:spTree>
    <p:extLst>
      <p:ext uri="{BB962C8B-B14F-4D97-AF65-F5344CB8AC3E}">
        <p14:creationId xmlns:p14="http://schemas.microsoft.com/office/powerpoint/2010/main" val="294564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Pensions System Income 2011</a:t>
            </a:r>
            <a:br>
              <a:rPr lang="en-US" dirty="0"/>
            </a:br>
            <a:r>
              <a:rPr lang="en-US" dirty="0"/>
              <a:t>How much do employees contribute?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85340081"/>
              </p:ext>
            </p:extLst>
          </p:nvPr>
        </p:nvGraphicFramePr>
        <p:xfrm>
          <a:off x="457200" y="1600200"/>
          <a:ext cx="8229599" cy="272288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001485">
                  <a:extLst>
                    <a:ext uri="{9D8B030D-6E8A-4147-A177-3AD203B41FA5}">
                      <a16:colId xmlns:a16="http://schemas.microsoft.com/office/drawing/2014/main" val="20004"/>
                    </a:ext>
                  </a:extLst>
                </a:gridCol>
                <a:gridCol w="1055915">
                  <a:extLst>
                    <a:ext uri="{9D8B030D-6E8A-4147-A177-3AD203B41FA5}">
                      <a16:colId xmlns:a16="http://schemas.microsoft.com/office/drawing/2014/main" val="20005"/>
                    </a:ext>
                  </a:extLst>
                </a:gridCol>
                <a:gridCol w="1295399">
                  <a:extLst>
                    <a:ext uri="{9D8B030D-6E8A-4147-A177-3AD203B41FA5}">
                      <a16:colId xmlns:a16="http://schemas.microsoft.com/office/drawing/2014/main" val="20006"/>
                    </a:ext>
                  </a:extLst>
                </a:gridCol>
              </a:tblGrid>
              <a:tr h="370840">
                <a:tc>
                  <a:txBody>
                    <a:bodyPr/>
                    <a:lstStyle/>
                    <a:p>
                      <a:endParaRPr lang="en-US" dirty="0">
                        <a:latin typeface="Times New Roman" pitchFamily="18" charset="0"/>
                        <a:cs typeface="Times New Roman" pitchFamily="18" charset="0"/>
                      </a:endParaRPr>
                    </a:p>
                  </a:txBody>
                  <a:tcPr>
                    <a:solidFill>
                      <a:schemeClr val="accent1">
                        <a:lumMod val="20000"/>
                        <a:lumOff val="80000"/>
                      </a:schemeClr>
                    </a:solidFill>
                  </a:tcPr>
                </a:tc>
                <a:tc>
                  <a:txBody>
                    <a:bodyPr/>
                    <a:lstStyle/>
                    <a:p>
                      <a:pPr algn="ctr"/>
                      <a:r>
                        <a:rPr lang="en-US" dirty="0">
                          <a:solidFill>
                            <a:schemeClr val="tx1"/>
                          </a:solidFill>
                          <a:latin typeface="Times New Roman" pitchFamily="18" charset="0"/>
                          <a:cs typeface="Times New Roman" pitchFamily="18" charset="0"/>
                        </a:rPr>
                        <a:t>SERS</a:t>
                      </a:r>
                    </a:p>
                  </a:txBody>
                  <a:tcPr>
                    <a:solidFill>
                      <a:schemeClr val="accent1">
                        <a:lumMod val="20000"/>
                        <a:lumOff val="80000"/>
                      </a:schemeClr>
                    </a:solidFill>
                  </a:tcPr>
                </a:tc>
                <a:tc>
                  <a:txBody>
                    <a:bodyPr/>
                    <a:lstStyle/>
                    <a:p>
                      <a:pPr algn="ctr"/>
                      <a:r>
                        <a:rPr lang="en-US" dirty="0">
                          <a:solidFill>
                            <a:schemeClr val="tx1"/>
                          </a:solidFill>
                          <a:latin typeface="Times New Roman" pitchFamily="18" charset="0"/>
                          <a:cs typeface="Times New Roman" pitchFamily="18" charset="0"/>
                        </a:rPr>
                        <a:t>TRS</a:t>
                      </a:r>
                    </a:p>
                  </a:txBody>
                  <a:tcPr>
                    <a:solidFill>
                      <a:schemeClr val="accent1">
                        <a:lumMod val="20000"/>
                        <a:lumOff val="80000"/>
                      </a:schemeClr>
                    </a:solidFill>
                  </a:tcPr>
                </a:tc>
                <a:tc>
                  <a:txBody>
                    <a:bodyPr/>
                    <a:lstStyle/>
                    <a:p>
                      <a:pPr algn="ctr"/>
                      <a:r>
                        <a:rPr lang="en-US" dirty="0">
                          <a:solidFill>
                            <a:schemeClr val="tx1"/>
                          </a:solidFill>
                          <a:latin typeface="Times New Roman" pitchFamily="18" charset="0"/>
                          <a:cs typeface="Times New Roman" pitchFamily="18" charset="0"/>
                        </a:rPr>
                        <a:t>SURS</a:t>
                      </a:r>
                    </a:p>
                  </a:txBody>
                  <a:tcPr>
                    <a:solidFill>
                      <a:schemeClr val="accent1">
                        <a:lumMod val="20000"/>
                        <a:lumOff val="80000"/>
                      </a:schemeClr>
                    </a:solidFill>
                  </a:tcPr>
                </a:tc>
                <a:tc>
                  <a:txBody>
                    <a:bodyPr/>
                    <a:lstStyle/>
                    <a:p>
                      <a:pPr algn="ctr"/>
                      <a:r>
                        <a:rPr lang="en-US" dirty="0">
                          <a:solidFill>
                            <a:schemeClr val="tx1"/>
                          </a:solidFill>
                          <a:latin typeface="Times New Roman" pitchFamily="18" charset="0"/>
                          <a:cs typeface="Times New Roman" pitchFamily="18" charset="0"/>
                        </a:rPr>
                        <a:t>GARS</a:t>
                      </a:r>
                    </a:p>
                  </a:txBody>
                  <a:tcPr>
                    <a:solidFill>
                      <a:schemeClr val="accent1">
                        <a:lumMod val="20000"/>
                        <a:lumOff val="80000"/>
                      </a:schemeClr>
                    </a:solidFill>
                  </a:tcPr>
                </a:tc>
                <a:tc>
                  <a:txBody>
                    <a:bodyPr/>
                    <a:lstStyle/>
                    <a:p>
                      <a:pPr algn="ctr"/>
                      <a:r>
                        <a:rPr lang="en-US" dirty="0">
                          <a:solidFill>
                            <a:schemeClr val="tx1"/>
                          </a:solidFill>
                          <a:latin typeface="Times New Roman" pitchFamily="18" charset="0"/>
                          <a:cs typeface="Times New Roman" pitchFamily="18" charset="0"/>
                        </a:rPr>
                        <a:t>JRS</a:t>
                      </a:r>
                    </a:p>
                  </a:txBody>
                  <a:tcPr>
                    <a:solidFill>
                      <a:schemeClr val="accent1">
                        <a:lumMod val="20000"/>
                        <a:lumOff val="80000"/>
                      </a:schemeClr>
                    </a:solidFill>
                  </a:tcPr>
                </a:tc>
                <a:tc>
                  <a:txBody>
                    <a:bodyPr/>
                    <a:lstStyle/>
                    <a:p>
                      <a:pPr algn="ctr"/>
                      <a:r>
                        <a:rPr lang="en-US" dirty="0">
                          <a:solidFill>
                            <a:schemeClr val="tx1"/>
                          </a:solidFill>
                          <a:latin typeface="Times New Roman" pitchFamily="18" charset="0"/>
                          <a:cs typeface="Times New Roman" pitchFamily="18" charset="0"/>
                        </a:rPr>
                        <a:t>Total</a:t>
                      </a:r>
                    </a:p>
                  </a:txBody>
                  <a:tcPr>
                    <a:solidFill>
                      <a:schemeClr val="accent1">
                        <a:lumMod val="20000"/>
                        <a:lumOff val="80000"/>
                      </a:schemeClr>
                    </a:solidFill>
                  </a:tcPr>
                </a:tc>
                <a:extLst>
                  <a:ext uri="{0D108BD9-81ED-4DB2-BD59-A6C34878D82A}">
                    <a16:rowId xmlns:a16="http://schemas.microsoft.com/office/drawing/2014/main" val="10000"/>
                  </a:ext>
                </a:extLst>
              </a:tr>
              <a:tr h="370840">
                <a:tc>
                  <a:txBody>
                    <a:bodyPr/>
                    <a:lstStyle/>
                    <a:p>
                      <a:r>
                        <a:rPr lang="en-US" sz="1600" dirty="0">
                          <a:latin typeface="Times New Roman" pitchFamily="18" charset="0"/>
                          <a:cs typeface="Times New Roman" pitchFamily="18" charset="0"/>
                        </a:rPr>
                        <a:t>Employee</a:t>
                      </a:r>
                      <a:r>
                        <a:rPr lang="en-US" sz="1600" baseline="0" dirty="0">
                          <a:latin typeface="Times New Roman" pitchFamily="18" charset="0"/>
                          <a:cs typeface="Times New Roman" pitchFamily="18" charset="0"/>
                        </a:rPr>
                        <a:t> Contributions</a:t>
                      </a:r>
                      <a:endParaRPr lang="en-US" sz="1600" dirty="0">
                        <a:latin typeface="Times New Roman" pitchFamily="18" charset="0"/>
                        <a:cs typeface="Times New Roman" pitchFamily="18" charset="0"/>
                      </a:endParaRP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$254,201</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$909,755</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$260,177</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$2,006</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$16,725</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$1,442,687</a:t>
                      </a:r>
                    </a:p>
                  </a:txBody>
                  <a:tcPr>
                    <a:solidFill>
                      <a:schemeClr val="accent1">
                        <a:lumMod val="20000"/>
                        <a:lumOff val="80000"/>
                      </a:schemeClr>
                    </a:solidFill>
                  </a:tcPr>
                </a:tc>
                <a:extLst>
                  <a:ext uri="{0D108BD9-81ED-4DB2-BD59-A6C34878D82A}">
                    <a16:rowId xmlns:a16="http://schemas.microsoft.com/office/drawing/2014/main" val="10001"/>
                  </a:ext>
                </a:extLst>
              </a:tr>
              <a:tr h="370840">
                <a:tc>
                  <a:txBody>
                    <a:bodyPr/>
                    <a:lstStyle/>
                    <a:p>
                      <a:r>
                        <a:rPr lang="en-US" sz="1600" dirty="0">
                          <a:latin typeface="Times New Roman" pitchFamily="18" charset="0"/>
                          <a:cs typeface="Times New Roman" pitchFamily="18" charset="0"/>
                        </a:rPr>
                        <a:t>State and Employer Contributions</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$1,127,887</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$2,326,029</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$773,595</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$11,444</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$62,694</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$4,301,648</a:t>
                      </a:r>
                    </a:p>
                  </a:txBody>
                  <a:tcPr>
                    <a:solidFill>
                      <a:schemeClr val="accent1">
                        <a:lumMod val="20000"/>
                        <a:lumOff val="80000"/>
                      </a:schemeClr>
                    </a:solidFill>
                  </a:tcPr>
                </a:tc>
                <a:extLst>
                  <a:ext uri="{0D108BD9-81ED-4DB2-BD59-A6C34878D82A}">
                    <a16:rowId xmlns:a16="http://schemas.microsoft.com/office/drawing/2014/main" val="10002"/>
                  </a:ext>
                </a:extLst>
              </a:tr>
              <a:tr h="370840">
                <a:tc>
                  <a:txBody>
                    <a:bodyPr/>
                    <a:lstStyle/>
                    <a:p>
                      <a:r>
                        <a:rPr lang="en-US" sz="1600" dirty="0">
                          <a:latin typeface="Times New Roman" pitchFamily="18" charset="0"/>
                          <a:cs typeface="Times New Roman" pitchFamily="18" charset="0"/>
                        </a:rPr>
                        <a:t>Investment Income</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$1,930,208</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$7,234,539</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$2,801,109</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$10,271</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$105,258</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$12,081,386</a:t>
                      </a:r>
                    </a:p>
                  </a:txBody>
                  <a:tcPr>
                    <a:solidFill>
                      <a:schemeClr val="accent1">
                        <a:lumMod val="20000"/>
                        <a:lumOff val="80000"/>
                      </a:schemeClr>
                    </a:solidFill>
                  </a:tcPr>
                </a:tc>
                <a:extLst>
                  <a:ext uri="{0D108BD9-81ED-4DB2-BD59-A6C34878D82A}">
                    <a16:rowId xmlns:a16="http://schemas.microsoft.com/office/drawing/2014/main" val="10003"/>
                  </a:ext>
                </a:extLst>
              </a:tr>
              <a:tr h="370840">
                <a:tc>
                  <a:txBody>
                    <a:bodyPr/>
                    <a:lstStyle/>
                    <a:p>
                      <a:r>
                        <a:rPr lang="en-US" sz="1600" dirty="0">
                          <a:latin typeface="Times New Roman" pitchFamily="18" charset="0"/>
                          <a:cs typeface="Times New Roman" pitchFamily="18" charset="0"/>
                        </a:rPr>
                        <a:t>Total </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$3,312,297</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$10,470,145</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$3,834,881</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$23,720</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$184,678</a:t>
                      </a:r>
                    </a:p>
                  </a:txBody>
                  <a:tcPr>
                    <a:solidFill>
                      <a:schemeClr val="accent1">
                        <a:lumMod val="20000"/>
                        <a:lumOff val="80000"/>
                      </a:schemeClr>
                    </a:solidFill>
                  </a:tcPr>
                </a:tc>
                <a:tc>
                  <a:txBody>
                    <a:bodyPr/>
                    <a:lstStyle/>
                    <a:p>
                      <a:r>
                        <a:rPr lang="en-US" sz="1600" dirty="0">
                          <a:latin typeface="Times New Roman" pitchFamily="18" charset="0"/>
                          <a:cs typeface="Times New Roman" pitchFamily="18" charset="0"/>
                        </a:rPr>
                        <a:t>$17,825,721</a:t>
                      </a:r>
                    </a:p>
                  </a:txBody>
                  <a:tcPr>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8" name="TextBox 7"/>
          <p:cNvSpPr txBox="1"/>
          <p:nvPr/>
        </p:nvSpPr>
        <p:spPr>
          <a:xfrm>
            <a:off x="762000" y="4572000"/>
            <a:ext cx="6934200" cy="830997"/>
          </a:xfrm>
          <a:prstGeom prst="rect">
            <a:avLst/>
          </a:prstGeom>
          <a:noFill/>
        </p:spPr>
        <p:txBody>
          <a:bodyPr wrap="square" rtlCol="0">
            <a:spAutoFit/>
          </a:bodyPr>
          <a:lstStyle/>
          <a:p>
            <a:r>
              <a:rPr lang="en-US" sz="1000" dirty="0">
                <a:latin typeface="Times New Roman" pitchFamily="18" charset="0"/>
                <a:cs typeface="Times New Roman" pitchFamily="18" charset="0"/>
              </a:rPr>
              <a:t>Data compiled from the annual actuarial valuations of the Retirement Systems as of June 30, 2011. Table may not add due to rounding. ($ in Thousands)</a:t>
            </a:r>
          </a:p>
          <a:p>
            <a:r>
              <a:rPr lang="en-US" sz="1000" dirty="0">
                <a:latin typeface="Times New Roman" pitchFamily="18" charset="0"/>
                <a:cs typeface="Times New Roman" pitchFamily="18" charset="0"/>
              </a:rPr>
              <a:t>SURS self managed plan not included.</a:t>
            </a:r>
          </a:p>
          <a:p>
            <a:endParaRPr lang="en-US" dirty="0"/>
          </a:p>
        </p:txBody>
      </p:sp>
    </p:spTree>
    <p:extLst>
      <p:ext uri="{BB962C8B-B14F-4D97-AF65-F5344CB8AC3E}">
        <p14:creationId xmlns:p14="http://schemas.microsoft.com/office/powerpoint/2010/main" val="1989174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D535D4DCCE984EB968DA31A4293F09" ma:contentTypeVersion="10" ma:contentTypeDescription="Create a new document." ma:contentTypeScope="" ma:versionID="8625903cc70902b654c20996d7e98db8">
  <xsd:schema xmlns:xsd="http://www.w3.org/2001/XMLSchema" xmlns:xs="http://www.w3.org/2001/XMLSchema" xmlns:p="http://schemas.microsoft.com/office/2006/metadata/properties" xmlns:ns1="http://schemas.microsoft.com/sharepoint/v3" xmlns:ns2="c4ef4cfd-1840-47f6-b027-be1284ee68eb" targetNamespace="http://schemas.microsoft.com/office/2006/metadata/properties" ma:root="true" ma:fieldsID="aaf88987407bae1ddebdf1c890005018" ns1:_="" ns2:_="">
    <xsd:import namespace="http://schemas.microsoft.com/sharepoint/v3"/>
    <xsd:import namespace="c4ef4cfd-1840-47f6-b027-be1284ee68eb"/>
    <xsd:element name="properties">
      <xsd:complexType>
        <xsd:sequence>
          <xsd:element name="documentManagement">
            <xsd:complexType>
              <xsd:all>
                <xsd:element ref="ns1:PublishingStartDate" minOccurs="0"/>
                <xsd:element ref="ns1:PublishingExpirationDate" minOccurs="0"/>
                <xsd:element ref="ns2:Document_x0020_Category" minOccurs="0"/>
                <xsd:element ref="ns2:Date" minOccurs="0"/>
                <xsd:element ref="ns2:Meeting_x0020_Date" minOccurs="0"/>
                <xsd:element ref="ns2:Legislative_x0020_Session_x0020_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4ef4cfd-1840-47f6-b027-be1284ee68eb" elementFormDefault="qualified">
    <xsd:import namespace="http://schemas.microsoft.com/office/2006/documentManagement/types"/>
    <xsd:import namespace="http://schemas.microsoft.com/office/infopath/2007/PartnerControls"/>
    <xsd:element name="Document_x0020_Category" ma:index="10" nillable="true" ma:displayName="Document Category" ma:format="Dropdown" ma:internalName="Document_x0020_Category">
      <xsd:simpleType>
        <xsd:restriction base="dms:Choice">
          <xsd:enumeration value="Public Hearing Testimony"/>
          <xsd:enumeration value="BFR Related Documents"/>
          <xsd:enumeration value="BFR Letters of Support"/>
          <xsd:enumeration value="BFR Annual Commission Reports"/>
          <xsd:enumeration value="Meeting Minutes"/>
          <xsd:enumeration value="Meeting Agenda"/>
          <xsd:enumeration value="Meeting Notice"/>
          <xsd:enumeration value="Sunset Report"/>
        </xsd:restriction>
      </xsd:simpleType>
    </xsd:element>
    <xsd:element name="Date" ma:index="11" nillable="true" ma:displayName="Date" ma:format="DateOnly" ma:internalName="Date">
      <xsd:simpleType>
        <xsd:restriction base="dms:DateTime"/>
      </xsd:simpleType>
    </xsd:element>
    <xsd:element name="Meeting_x0020_Date" ma:index="14" nillable="true" ma:displayName="Meeting Date" ma:format="DateOnly" ma:internalName="Meeting_x0020_Date">
      <xsd:simpleType>
        <xsd:restriction base="dms:DateTime"/>
      </xsd:simpleType>
    </xsd:element>
    <xsd:element name="Legislative_x0020_Session_x0020_Year" ma:index="15" nillable="true" ma:displayName="Legislative Session Year" ma:default="2021" ma:internalName="Legislative_x0020_Session_x0020_Year">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_x0020_Category xmlns="c4ef4cfd-1840-47f6-b027-be1284ee68eb">BFR Related Documents</Document_x0020_Category>
    <Date xmlns="c4ef4cfd-1840-47f6-b027-be1284ee68eb">2012-01-27T06:00:00+00:00</Date>
    <Meeting_x0020_Date xmlns="c4ef4cfd-1840-47f6-b027-be1284ee68eb" xsi:nil="true"/>
    <Legislative_x0020_Session_x0020_Year xmlns="c4ef4cfd-1840-47f6-b027-be1284ee68eb">2021</Legislative_x0020_Session_x0020_Year>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DCD287-8D1E-4460-A94F-CDD8821838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4ef4cfd-1840-47f6-b027-be1284ee68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7055AA-4C90-467A-A54C-7BAD0873CE0C}">
  <ds:schemaRefs>
    <ds:schemaRef ds:uri="http://schemas.microsoft.com/office/2006/metadata/properties"/>
    <ds:schemaRef ds:uri="http://schemas.microsoft.com/sharepoint/v3"/>
    <ds:schemaRef ds:uri="c4ef4cfd-1840-47f6-b027-be1284ee68eb"/>
  </ds:schemaRefs>
</ds:datastoreItem>
</file>

<file path=customXml/itemProps3.xml><?xml version="1.0" encoding="utf-8"?>
<ds:datastoreItem xmlns:ds="http://schemas.openxmlformats.org/officeDocument/2006/customXml" ds:itemID="{1C4F59CC-6814-4233-958A-C169763A1C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1816</TotalTime>
  <Words>824</Words>
  <Application>Microsoft Office PowerPoint</Application>
  <PresentationFormat>On-screen Show (4:3)</PresentationFormat>
  <Paragraphs>166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Pensions</vt:lpstr>
      <vt:lpstr>Overview</vt:lpstr>
      <vt:lpstr>Schedule of Funding Progress(1)</vt:lpstr>
      <vt:lpstr>Schedule of Funding Progress</vt:lpstr>
      <vt:lpstr>Components of Change in Unfunded Liability </vt:lpstr>
      <vt:lpstr>Components of Change in Unfunded Liability </vt:lpstr>
      <vt:lpstr>INDIVIDUAL PENSION SYSTEM DATA UPDATE – 2011(1)</vt:lpstr>
      <vt:lpstr>INDIVIDUAL PENSION SYSTEM DATA UPDATE</vt:lpstr>
      <vt:lpstr>Pensions System Income 2011 How much do employees contribute?</vt:lpstr>
      <vt:lpstr>2011 Pension Contributions as a Percentage of Pension Income</vt:lpstr>
      <vt:lpstr>2011 Pension Contributions as a Percentage of Pension Income</vt:lpstr>
    </vt:vector>
  </TitlesOfParts>
  <Company>GOMB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Pension Presentation -  1/27/2012</dc:title>
  <dc:creator>Zigmund, Hans</dc:creator>
  <cp:lastModifiedBy>Dampetla Ediga Sasidhar Gowd</cp:lastModifiedBy>
  <cp:revision>24</cp:revision>
  <cp:lastPrinted>2012-01-05T21:49:44Z</cp:lastPrinted>
  <dcterms:created xsi:type="dcterms:W3CDTF">2011-12-28T19:52:06Z</dcterms:created>
  <dcterms:modified xsi:type="dcterms:W3CDTF">2022-06-08T05:37:18Z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0x01010043D535D4DCCE984EB968DA31A4293F09</vt:lpwstr>
  </property>
  <property fmtid="{D5CDD505-2E9C-101B-9397-08002B2CF9AE}" pid="3" name="Document Category">
    <vt:lpwstr>BFR Related Documents</vt:lpwstr>
  </property>
  <property fmtid="{D5CDD505-2E9C-101B-9397-08002B2CF9AE}" pid="4" name="Order">
    <vt:r8>29600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