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7" r:id="rId5"/>
    <p:sldId id="265" r:id="rId6"/>
    <p:sldId id="262" r:id="rId7"/>
    <p:sldId id="284" r:id="rId8"/>
    <p:sldId id="263" r:id="rId9"/>
    <p:sldId id="281" r:id="rId10"/>
    <p:sldId id="282" r:id="rId11"/>
    <p:sldId id="283" r:id="rId12"/>
    <p:sldId id="264" r:id="rId13"/>
    <p:sldId id="278" r:id="rId14"/>
    <p:sldId id="275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6" autoAdjust="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13EA2-F715-4D47-A13F-57925B6C1ED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005B6-A359-4324-8DF0-7C080D59D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Introductions.</a:t>
            </a:r>
            <a:r>
              <a:rPr lang="en-US" baseline="0" dirty="0"/>
              <a:t> Anyone can jump in.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15A5F-B624-4B34-852A-736716AD0D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Provide tangible and </a:t>
            </a:r>
            <a:r>
              <a:rPr lang="en-US" dirty="0" err="1"/>
              <a:t>demonstrateable</a:t>
            </a:r>
            <a:r>
              <a:rPr lang="en-US" baseline="0" dirty="0"/>
              <a:t> progress.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Why important?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Commission</a:t>
            </a:r>
            <a:r>
              <a:rPr lang="en-US" baseline="0" dirty="0"/>
              <a:t> members.  Commission to work together, add credibility, add value.  3 things: Effect budget process, provide value, meet statutory requirements in a way that benefits us.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Commission</a:t>
            </a:r>
            <a:r>
              <a:rPr lang="en-US" baseline="0" dirty="0"/>
              <a:t> members.  Commission to work together, add credibility, add value.  3 things: Effect budget process, provide value, meet statutory requirements in a way that benefits us.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Curt is leading effort.  Will get into more next meeting. Have had trainings already.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DHS is a leader in performance</a:t>
            </a:r>
            <a:r>
              <a:rPr lang="en-US" baseline="0" dirty="0"/>
              <a:t> metrics.  Will be used as example to other agencies.  IDOT vs. DHS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Hope to get them online</a:t>
            </a:r>
            <a:r>
              <a:rPr lang="en-US" baseline="0" dirty="0"/>
              <a:t> as quickly as possible.  Deloitte/ PSG.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Time is against us.  FY 2012.</a:t>
            </a:r>
            <a:r>
              <a:rPr lang="en-US" baseline="0" dirty="0"/>
              <a:t> Consultants zeroed out.  Buy in.  30% of metrics.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946BC-6006-4E49-A417-0A5405E713D9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9C6D-2DFA-4BB9-8986-AAC5A99353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6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2B33-896A-4403-AA81-E0FDB7BD755C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7473-1C75-4DD9-B0E2-985AAB32A0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3952-227F-4A79-9AEA-0396ABAACDF2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C7E5-74D4-4862-81D5-B75432FB99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1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F054-ED57-4F4E-A1EE-70A4E1FC38F1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4184-1362-46EA-B886-330FF356D2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0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6510-95CB-408D-B943-8475B6E31CF2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1A66-3AAD-4F94-920D-4800535685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13161-1160-4473-9DAB-CEA05F75A257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D8EB-17AF-4C95-8D72-6CAFFD70F6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0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A06E-F744-4D7E-923D-898553BCA702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AA65-5164-456D-B0FF-86387EAF62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A891-3BE9-458F-89B3-1DAE254BE06B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1B911-7944-4763-9D8E-37A5FBE5AB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76A7A-CCE2-4788-A8F6-39A917CAA50F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84E-DDD9-479E-B667-57659416A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9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1040-6DFF-4753-9803-10F716E05721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35F8-1E0D-4CE3-8356-CD9DA2E0BA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6FD4-67EB-41A2-A15B-CF12326D943C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BEE8-BCFE-48C9-979D-775200AECB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1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FDB16B-747C-43F0-BDBD-C8FE3880656B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11:08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94A76E-0EE1-4F32-86C1-1D2AB30C01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Budgeting for Results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Funding Priorities, Improving Outcomes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August 19, 2011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Governor’s Office Update</a:t>
            </a:r>
          </a:p>
        </p:txBody>
      </p:sp>
    </p:spTree>
    <p:extLst>
      <p:ext uri="{BB962C8B-B14F-4D97-AF65-F5344CB8AC3E}">
        <p14:creationId xmlns:p14="http://schemas.microsoft.com/office/powerpoint/2010/main" val="424012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53339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FY 2013 BFR Timeline </a:t>
            </a:r>
            <a:br>
              <a:rPr lang="en-US" sz="3200" b="1" dirty="0"/>
            </a:br>
            <a:r>
              <a:rPr lang="en-US" sz="3200" b="1" dirty="0"/>
              <a:t>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24200"/>
            <a:ext cx="914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4203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627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505994" y="3275806"/>
            <a:ext cx="304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915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6771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3340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62484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1628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80772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" y="344424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June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25588" y="344852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July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63788" y="3452812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August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65418" y="344423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September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45268" y="344265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October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1894" y="3452812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November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05500" y="34528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December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1371600"/>
            <a:ext cx="50142" cy="20168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96560" y="2462372"/>
            <a:ext cx="0" cy="62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>
          <a:xfrm>
            <a:off x="157049" y="6361291"/>
            <a:ext cx="2662351" cy="365125"/>
          </a:xfrm>
        </p:spPr>
        <p:txBody>
          <a:bodyPr/>
          <a:lstStyle/>
          <a:p>
            <a:fld id="{0367FF7A-7F94-4422-BE41-A9672194FB64}" type="datetime1">
              <a:rPr lang="en-US" sz="900" smtClean="0"/>
              <a:pPr/>
              <a:t>6/8/2022</a:t>
            </a:fld>
            <a:endParaRPr lang="en-US" sz="900" dirty="0"/>
          </a:p>
          <a:p>
            <a:r>
              <a:rPr lang="en-US" sz="900" dirty="0"/>
              <a:t>Governor’s Office of Management &amp; Budget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2667000" y="3698282"/>
            <a:ext cx="795" cy="72131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90" idx="0"/>
          </p:cNvCxnSpPr>
          <p:nvPr/>
        </p:nvCxnSpPr>
        <p:spPr>
          <a:xfrm flipV="1">
            <a:off x="5507514" y="3698284"/>
            <a:ext cx="0" cy="94483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22271" y="1345914"/>
            <a:ext cx="109945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Send FY 13 Budget Instructions to Agencies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90306" y="1981200"/>
            <a:ext cx="9906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FY 13 Agency Budget Bids Due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825680" y="4498777"/>
            <a:ext cx="1682637" cy="600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Deadline to Form Budgeting for Results Commission Per HB 5424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4669314" y="4643120"/>
            <a:ext cx="1676400" cy="12772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Deadline to Complete Budget for Results Commission Meetings in Springfield and Chicago and Present Final Report to Governor and General Assembly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73228" y="3437057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January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90839" y="594146"/>
            <a:ext cx="109945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FY 13 Budget Process Begins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400006" y="1905000"/>
            <a:ext cx="0" cy="11786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04706" y="1219200"/>
            <a:ext cx="990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Budget Meetings with Agencies Begin</a:t>
            </a:r>
            <a:endParaRPr lang="en-US" sz="16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8458200" y="1945560"/>
            <a:ext cx="0" cy="11786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893368" y="1006232"/>
            <a:ext cx="1118552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Governor Delivers Proposed Budget to General  Assembly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7826534" y="4888046"/>
            <a:ext cx="9906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Budget Book Finalized</a:t>
            </a:r>
            <a:endParaRPr lang="en-US" sz="1600" dirty="0"/>
          </a:p>
        </p:txBody>
      </p:sp>
      <p:cxnSp>
        <p:nvCxnSpPr>
          <p:cNvPr id="84" name="Straight Arrow Connector 83"/>
          <p:cNvCxnSpPr>
            <a:stCxn id="78" idx="0"/>
          </p:cNvCxnSpPr>
          <p:nvPr/>
        </p:nvCxnSpPr>
        <p:spPr>
          <a:xfrm flipH="1" flipV="1">
            <a:off x="8317548" y="3276204"/>
            <a:ext cx="4286" cy="161184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58894" y="3463151"/>
            <a:ext cx="1143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February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FY 2013 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Better evaluate our programs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SMART to evaluate program effectiveness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Evaluate internal data collected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Identify progress by Outcome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Increase amount of data collected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Enhanced tools for performance management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Increased use of performance based contracting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 lvl="0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692151"/>
            <a:ext cx="7772400" cy="984249"/>
          </a:xfrm>
        </p:spPr>
        <p:txBody>
          <a:bodyPr/>
          <a:lstStyle/>
          <a:p>
            <a:r>
              <a:rPr lang="en-US" sz="3200" dirty="0"/>
              <a:t>Purpose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543800" cy="4648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Reform the budget process so that the programs we fund are better aligned with the priorities of Illinois citizens.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Provide performance management capabilities that help the administration hold State agencies and providers accountable for results.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Take the politics out of spending decisions, focusing more on performance, more on what has the best return on investment for taxpayers.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Statutory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Governor’s Office submits  a multi-year revenue forecast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Prioritize outcomes set by the Governor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Goals set by each agency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Governor must provide quarterly budget statements that compare actual versus budgeted results.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Appropriations committees have statutory authority to eliminate or keep programs based on their capacity to deliver on their goals and objectives.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0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Statutory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Name a BFR Commission, whose duties include	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Two annual public meetings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Report to GA by November 1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Develop recommendations on Outcomes and Sub-Goals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Apportion percentage of budget funds to Outcomes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Review mandates and include recommendations for termination of mandates</a:t>
            </a:r>
          </a:p>
        </p:txBody>
      </p:sp>
    </p:spTree>
    <p:extLst>
      <p:ext uri="{BB962C8B-B14F-4D97-AF65-F5344CB8AC3E}">
        <p14:creationId xmlns:p14="http://schemas.microsoft.com/office/powerpoint/2010/main" val="117110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Development of Strategic Management Assessment Rating Tool (SMART)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Providing in-house evaluation capability of programs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Based on federal OMB PART program</a:t>
            </a:r>
          </a:p>
        </p:txBody>
      </p:sp>
    </p:spTree>
    <p:extLst>
      <p:ext uri="{BB962C8B-B14F-4D97-AF65-F5344CB8AC3E}">
        <p14:creationId xmlns:p14="http://schemas.microsoft.com/office/powerpoint/2010/main" val="423773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Creation of Sub-Goals	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Sub-goals are what we will develop our metrics against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Development of Performance Metrics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Collecting all metrics reported by State agencies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Develop new metrics that better reflect our desired outcomes and help us achieve our goals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Creation of a logic model for each State program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Engagement of Consultants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Sent out RFI and received 11 responses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Adding additional capacity and expertise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Working with our agencies on change management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Timeline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Funding for consultants – FY 2012 Enacted budget zeroed out line item for consultants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Agency and stakeholder engagement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Collection, development, and incorporation of metrics</a:t>
            </a:r>
          </a:p>
        </p:txBody>
      </p:sp>
    </p:spTree>
    <p:extLst>
      <p:ext uri="{BB962C8B-B14F-4D97-AF65-F5344CB8AC3E}">
        <p14:creationId xmlns:p14="http://schemas.microsoft.com/office/powerpoint/2010/main" val="40265784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Document_x0020_Category xmlns="c4ef4cfd-1840-47f6-b027-be1284ee68eb">BFR Related Documents</Document_x0020_Category>
    <Date xmlns="c4ef4cfd-1840-47f6-b027-be1284ee68eb">2011-08-19T05:00:00+00:00</Date>
    <Meeting_x0020_Date xmlns="c4ef4cfd-1840-47f6-b027-be1284ee68eb" xsi:nil="true"/>
    <Legislative_x0020_Session_x0020_Year xmlns="c4ef4cfd-1840-47f6-b027-be1284ee68eb">2021</Legislative_x0020_Session_x0020_Yea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535D4DCCE984EB968DA31A4293F09" ma:contentTypeVersion="10" ma:contentTypeDescription="Create a new document." ma:contentTypeScope="" ma:versionID="8625903cc70902b654c20996d7e98db8">
  <xsd:schema xmlns:xsd="http://www.w3.org/2001/XMLSchema" xmlns:xs="http://www.w3.org/2001/XMLSchema" xmlns:p="http://schemas.microsoft.com/office/2006/metadata/properties" xmlns:ns1="http://schemas.microsoft.com/sharepoint/v3" xmlns:ns2="c4ef4cfd-1840-47f6-b027-be1284ee68eb" targetNamespace="http://schemas.microsoft.com/office/2006/metadata/properties" ma:root="true" ma:fieldsID="aaf88987407bae1ddebdf1c890005018" ns1:_="" ns2:_="">
    <xsd:import namespace="http://schemas.microsoft.com/sharepoint/v3"/>
    <xsd:import namespace="c4ef4cfd-1840-47f6-b027-be1284ee68e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 minOccurs="0"/>
                <xsd:element ref="ns2:Date" minOccurs="0"/>
                <xsd:element ref="ns2:Meeting_x0020_Date" minOccurs="0"/>
                <xsd:element ref="ns2:Legislative_x0020_Session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cfd-1840-47f6-b027-be1284ee68eb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nillable="true" ma:displayName="Document Category" ma:format="Dropdown" ma:internalName="Document_x0020_Category">
      <xsd:simpleType>
        <xsd:restriction base="dms:Choice">
          <xsd:enumeration value="Public Hearing Testimony"/>
          <xsd:enumeration value="BFR Related Documents"/>
          <xsd:enumeration value="BFR Letters of Support"/>
          <xsd:enumeration value="BFR Annual Commission Reports"/>
          <xsd:enumeration value="Meeting Minutes"/>
          <xsd:enumeration value="Meeting Agenda"/>
          <xsd:enumeration value="Meeting Notice"/>
          <xsd:enumeration value="Sunset Report"/>
        </xsd:restriction>
      </xsd:simpleType>
    </xsd:element>
    <xsd:element name="Date" ma:index="11" nillable="true" ma:displayName="Date" ma:format="DateOnly" ma:internalName="Date">
      <xsd:simpleType>
        <xsd:restriction base="dms:DateTime"/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Legislative_x0020_Session_x0020_Year" ma:index="15" nillable="true" ma:displayName="Legislative Session Year" ma:default="2021" ma:internalName="Legislative_x0020_Session_x0020_Yea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145DF-5A75-4244-933A-14D1C4AE2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E1461E-D6EE-4BAB-B08A-6872574995CF}">
  <ds:schemaRefs>
    <ds:schemaRef ds:uri="http://schemas.microsoft.com/office/2006/metadata/properties"/>
    <ds:schemaRef ds:uri="http://schemas.microsoft.com/sharepoint/v3"/>
    <ds:schemaRef ds:uri="c4ef4cfd-1840-47f6-b027-be1284ee68eb"/>
  </ds:schemaRefs>
</ds:datastoreItem>
</file>

<file path=customXml/itemProps3.xml><?xml version="1.0" encoding="utf-8"?>
<ds:datastoreItem xmlns:ds="http://schemas.openxmlformats.org/officeDocument/2006/customXml" ds:itemID="{CAE41DD6-FE05-4368-AA16-3AA5F302C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ef4cfd-1840-47f6-b027-be1284ee6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743</Words>
  <Application>Microsoft Office PowerPoint</Application>
  <PresentationFormat>On-screen Show (4:3)</PresentationFormat>
  <Paragraphs>121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1_Office Theme</vt:lpstr>
      <vt:lpstr>Budgeting for Results Commission</vt:lpstr>
      <vt:lpstr>Purpose</vt:lpstr>
      <vt:lpstr>Statutory Requirements</vt:lpstr>
      <vt:lpstr>Statutory Requirements</vt:lpstr>
      <vt:lpstr>BFR Progress</vt:lpstr>
      <vt:lpstr>BFR Progress </vt:lpstr>
      <vt:lpstr>BFR Progress</vt:lpstr>
      <vt:lpstr>BFR Progress</vt:lpstr>
      <vt:lpstr>Challenges</vt:lpstr>
      <vt:lpstr>FY 2013 BFR Timeline  a</vt:lpstr>
      <vt:lpstr>FY 2013 Goals</vt:lpstr>
      <vt:lpstr>PowerPoint Presentation</vt:lpstr>
      <vt:lpstr>PowerPoint Presentation</vt:lpstr>
    </vt:vector>
  </TitlesOfParts>
  <Company>GOMB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Priorities, Improving Outcomes</dc:title>
  <dc:creator>McCurdy, Ellen</dc:creator>
  <cp:lastModifiedBy>Dampetla Ediga Sasidhar Gowd</cp:lastModifiedBy>
  <cp:revision>15</cp:revision>
  <dcterms:created xsi:type="dcterms:W3CDTF">2011-07-14T19:58:57Z</dcterms:created>
  <dcterms:modified xsi:type="dcterms:W3CDTF">2022-06-08T05:38:51Z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0x01010043D535D4DCCE984EB968DA31A4293F09</vt:lpwstr>
  </property>
  <property fmtid="{D5CDD505-2E9C-101B-9397-08002B2CF9AE}" pid="3" name="Order">
    <vt:r8>29300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