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3" r:id="rId6"/>
    <p:sldId id="272" r:id="rId7"/>
    <p:sldId id="274" r:id="rId8"/>
    <p:sldId id="275" r:id="rId9"/>
    <p:sldId id="276" r:id="rId10"/>
    <p:sldId id="278" r:id="rId11"/>
    <p:sldId id="279" r:id="rId12"/>
    <p:sldId id="281" r:id="rId13"/>
    <p:sldId id="282" r:id="rId14"/>
    <p:sldId id="28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722" autoAdjust="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9" d="100"/>
          <a:sy n="69" d="100"/>
        </p:scale>
        <p:origin x="-280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A42FEF-8F4A-40B7-AF8E-BEEA7840F0F3}" type="datetimeFigureOut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E10901-25B1-4417-8720-EF7D89060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21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526A40-2286-4DAD-9FE6-7B64BF66519E}" type="datetimeFigureOut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66BC3-1327-421B-86F5-44F3B9A8F4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9A4DD-2433-447D-AE6F-7978663C5A8A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993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67B6-0017-4158-A264-DD41549B1D3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8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00EB-B513-47A8-8CF3-72BDC213636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9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9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7F54-0941-42B9-A3E9-8C53D94AE86C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8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E59-5C1D-4A43-AABF-1E757B33BC11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011C-5781-4136-BF06-B5AB252EA3B5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4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5D4-9F7F-4713-BE7B-47A728C677CE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2324-4968-4D8F-8597-8F2F16A042D4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792C-35E6-469F-9138-7367749C58BC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8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9FF5-F0EB-48F6-9CB2-273261B9941F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7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9D025-78EE-4863-A051-2D28181E3232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1B7F-A13E-4A35-B368-A7BFDBB01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-1171"/>
            <a:ext cx="91440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5562599" y="-1171"/>
            <a:ext cx="3429000" cy="60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itchFamily="18" charset="0"/>
              </a:rPr>
              <a:t>Governor’s Office</a:t>
            </a:r>
            <a:b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itchFamily="18" charset="0"/>
              </a:rPr>
            </a:br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itchFamily="18" charset="0"/>
              </a:rPr>
              <a:t>of Management &amp; Budget</a:t>
            </a:r>
            <a:endParaRPr lang="en-US" sz="1400" b="1" cap="all" dirty="0">
              <a:solidFill>
                <a:schemeClr val="accent1">
                  <a:lumMod val="20000"/>
                  <a:lumOff val="80000"/>
                </a:schemeClr>
              </a:solidFill>
              <a:latin typeface="Garamond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5668" y="38298"/>
            <a:ext cx="6370205" cy="57013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r>
              <a:rPr lang="en-US" sz="3600" b="1" cap="all" dirty="0">
                <a:solidFill>
                  <a:schemeClr val="accent1">
                    <a:lumMod val="20000"/>
                    <a:lumOff val="80000"/>
                  </a:schemeClr>
                </a:solidFill>
                <a:latin typeface="Garamond" pitchFamily="18" charset="0"/>
              </a:rPr>
              <a:t>Budgeting for Results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640081"/>
            <a:ext cx="9144000" cy="182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2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Trebuchet MS" pitchFamily="34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en-US" dirty="0"/>
              <a:t>Logic Models and SMART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7D1E-14F7-4EF3-ADEE-15ECAD726943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</p:spTree>
    <p:extLst>
      <p:ext uri="{BB962C8B-B14F-4D97-AF65-F5344CB8AC3E}">
        <p14:creationId xmlns:p14="http://schemas.microsoft.com/office/powerpoint/2010/main" val="222827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the scores are tallied, the program is given a rating in a range from not effective to effective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6086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/>
              <a:t>Utilizing Data To Allocate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evaluations, and other policy considerations, will help determine the resources allocated in the next fiscal year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4668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is a Logic Model? </a:t>
            </a:r>
          </a:p>
          <a:p>
            <a:pPr lvl="1"/>
            <a:r>
              <a:rPr lang="en-US" dirty="0"/>
              <a:t>Information system that enables an analyst or other non-expert to understand a program’s components and establish a measurable result</a:t>
            </a:r>
          </a:p>
          <a:p>
            <a:r>
              <a:rPr lang="en-US" dirty="0"/>
              <a:t>Logic Models help identify what is important to measure</a:t>
            </a:r>
          </a:p>
          <a:p>
            <a:r>
              <a:rPr lang="en-US" dirty="0"/>
              <a:t>Logic Models help the analyst visualize the flow of the program from the start to the end result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264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Logic Models Clarify:</a:t>
            </a:r>
          </a:p>
          <a:p>
            <a:pPr lvl="1"/>
            <a:r>
              <a:rPr lang="en-US" dirty="0"/>
              <a:t>What goes into a program</a:t>
            </a:r>
          </a:p>
          <a:p>
            <a:pPr lvl="1"/>
            <a:r>
              <a:rPr lang="en-US" dirty="0"/>
              <a:t>Who its customers are</a:t>
            </a:r>
          </a:p>
          <a:p>
            <a:pPr lvl="1"/>
            <a:r>
              <a:rPr lang="en-US" dirty="0"/>
              <a:t>What services it provides</a:t>
            </a:r>
          </a:p>
          <a:p>
            <a:pPr lvl="1"/>
            <a:r>
              <a:rPr lang="en-US" dirty="0"/>
              <a:t>What immediate products or outputs it produces</a:t>
            </a:r>
          </a:p>
          <a:p>
            <a:pPr lvl="1"/>
            <a:r>
              <a:rPr lang="en-US" dirty="0"/>
              <a:t>What outcomes it is supposed to generate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144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definitions for Logic Models and Performance Metrics</a:t>
            </a:r>
          </a:p>
          <a:p>
            <a:pPr lvl="1"/>
            <a:r>
              <a:rPr lang="en-US" dirty="0"/>
              <a:t>Inputs: The time, money, personnel and resources that are necessary in order to allow a program to function to its full potential </a:t>
            </a:r>
          </a:p>
          <a:p>
            <a:pPr lvl="1"/>
            <a:r>
              <a:rPr lang="en-US" dirty="0"/>
              <a:t>Activity Measure: Information or data used to quantify the delivery of state services.  </a:t>
            </a:r>
          </a:p>
          <a:p>
            <a:pPr lvl="2"/>
            <a:r>
              <a:rPr lang="en-US" dirty="0"/>
              <a:t>Example: The number of people served or the number of cases closed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3526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Definitions continued</a:t>
            </a:r>
          </a:p>
          <a:p>
            <a:pPr lvl="1"/>
            <a:r>
              <a:rPr lang="en-US" dirty="0"/>
              <a:t>Outputs: The results of program activity</a:t>
            </a:r>
          </a:p>
          <a:p>
            <a:pPr lvl="2"/>
            <a:r>
              <a:rPr lang="en-US" dirty="0"/>
              <a:t>Answers questions such as Have test scores improved? or Have road traffic accidents decreased? </a:t>
            </a:r>
          </a:p>
          <a:p>
            <a:pPr lvl="1"/>
            <a:r>
              <a:rPr lang="en-US" dirty="0"/>
              <a:t>Outcomes: Reliable and valid translation of activity/output measures that allows observers to see if a program has met its goal</a:t>
            </a:r>
          </a:p>
          <a:p>
            <a:pPr lvl="2"/>
            <a:r>
              <a:rPr lang="en-US" dirty="0"/>
              <a:t>Answers questions such Are the citizens of this state healthier than last year? or Are the citizens of this state safer than last year?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039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2324-4968-4D8F-8597-8F2F16A042D4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114" name="Rectangle 64"/>
          <p:cNvSpPr txBox="1">
            <a:spLocks noChangeArrowheads="1"/>
          </p:cNvSpPr>
          <p:nvPr/>
        </p:nvSpPr>
        <p:spPr>
          <a:xfrm>
            <a:off x="685800" y="665956"/>
            <a:ext cx="7740650" cy="838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Sample state-level logic model:</a:t>
            </a:r>
          </a:p>
          <a:p>
            <a:pPr>
              <a:defRPr/>
            </a:pPr>
            <a:r>
              <a:rPr lang="en-US" sz="1800" b="1" dirty="0">
                <a:solidFill>
                  <a:srgbClr val="009999"/>
                </a:solidFill>
                <a:ea typeface="+mn-ea"/>
                <a:cs typeface="Times New Roman" pitchFamily="18" charset="0"/>
              </a:rPr>
              <a:t>Reducing and preventing youth tobacco use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" y="1371600"/>
            <a:ext cx="8039100" cy="5334000"/>
            <a:chOff x="647700" y="1371600"/>
            <a:chExt cx="8039100" cy="5334000"/>
          </a:xfrm>
        </p:grpSpPr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2741613" y="6273800"/>
              <a:ext cx="412750" cy="68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Rectangle 2"/>
            <p:cNvSpPr>
              <a:spLocks noChangeArrowheads="1"/>
            </p:cNvSpPr>
            <p:nvPr/>
          </p:nvSpPr>
          <p:spPr bwMode="auto">
            <a:xfrm>
              <a:off x="1574800" y="2974975"/>
              <a:ext cx="6389688" cy="468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en-US" sz="2400" dirty="0"/>
            </a:p>
          </p:txBody>
        </p:sp>
        <p:sp>
          <p:nvSpPr>
            <p:cNvPr id="55" name="Text Box 3"/>
            <p:cNvSpPr txBox="1">
              <a:spLocks noChangeArrowheads="1"/>
            </p:cNvSpPr>
            <p:nvPr/>
          </p:nvSpPr>
          <p:spPr bwMode="auto">
            <a:xfrm>
              <a:off x="1377950" y="1792287"/>
              <a:ext cx="1357313" cy="265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Activities</a:t>
              </a:r>
              <a:endParaRPr lang="en-US" sz="2800" b="1" dirty="0"/>
            </a:p>
          </p:txBody>
        </p:sp>
        <p:sp>
          <p:nvSpPr>
            <p:cNvPr id="56" name="Text Box 4"/>
            <p:cNvSpPr txBox="1">
              <a:spLocks noChangeArrowheads="1"/>
            </p:cNvSpPr>
            <p:nvPr/>
          </p:nvSpPr>
          <p:spPr bwMode="auto">
            <a:xfrm>
              <a:off x="3048000" y="1792287"/>
              <a:ext cx="1044575" cy="265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Reach</a:t>
              </a:r>
              <a:endParaRPr lang="en-US" sz="2800" b="1" dirty="0"/>
            </a:p>
          </p:txBody>
        </p:sp>
        <p:sp>
          <p:nvSpPr>
            <p:cNvPr id="57" name="Text Box 5"/>
            <p:cNvSpPr txBox="1">
              <a:spLocks noChangeArrowheads="1"/>
            </p:cNvSpPr>
            <p:nvPr/>
          </p:nvSpPr>
          <p:spPr bwMode="auto">
            <a:xfrm>
              <a:off x="4510088" y="1792287"/>
              <a:ext cx="1149350" cy="265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Short-term</a:t>
              </a:r>
              <a:endParaRPr lang="en-US" sz="2800" b="1" dirty="0"/>
            </a:p>
          </p:txBody>
        </p:sp>
        <p:sp>
          <p:nvSpPr>
            <p:cNvPr id="58" name="Text Box 6"/>
            <p:cNvSpPr txBox="1">
              <a:spLocks noChangeArrowheads="1"/>
            </p:cNvSpPr>
            <p:nvPr/>
          </p:nvSpPr>
          <p:spPr bwMode="auto">
            <a:xfrm>
              <a:off x="5972175" y="1792287"/>
              <a:ext cx="1252538" cy="265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Medium-term</a:t>
              </a:r>
              <a:endParaRPr lang="en-US" sz="2800" b="1" dirty="0"/>
            </a:p>
          </p:txBody>
        </p:sp>
        <p:sp>
          <p:nvSpPr>
            <p:cNvPr id="59" name="Text Box 7"/>
            <p:cNvSpPr txBox="1">
              <a:spLocks noChangeArrowheads="1"/>
            </p:cNvSpPr>
            <p:nvPr/>
          </p:nvSpPr>
          <p:spPr bwMode="auto">
            <a:xfrm>
              <a:off x="7747000" y="1792287"/>
              <a:ext cx="939800" cy="2651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Long-term</a:t>
              </a:r>
              <a:endParaRPr lang="en-US" sz="2800" b="1" dirty="0"/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4391025" y="6067425"/>
              <a:ext cx="1357313" cy="58261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commitment to adopt effective programs/policies for youth prevention</a:t>
              </a:r>
              <a:endParaRPr lang="en-US" sz="2800" b="1" dirty="0"/>
            </a:p>
          </p:txBody>
        </p:sp>
        <p:sp>
          <p:nvSpPr>
            <p:cNvPr id="61" name="AutoShape 9"/>
            <p:cNvSpPr>
              <a:spLocks noChangeArrowheads="1"/>
            </p:cNvSpPr>
            <p:nvPr/>
          </p:nvSpPr>
          <p:spPr bwMode="auto">
            <a:xfrm>
              <a:off x="7747000" y="4772025"/>
              <a:ext cx="904875" cy="7461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Delayed average age at first use; reduced initiation </a:t>
              </a:r>
              <a:endParaRPr lang="en-US" sz="2800" b="1" dirty="0"/>
            </a:p>
          </p:txBody>
        </p:sp>
        <p:sp>
          <p:nvSpPr>
            <p:cNvPr id="62" name="AutoShape 10"/>
            <p:cNvSpPr>
              <a:spLocks noChangeArrowheads="1"/>
            </p:cNvSpPr>
            <p:nvPr/>
          </p:nvSpPr>
          <p:spPr bwMode="auto">
            <a:xfrm>
              <a:off x="4405313" y="3092450"/>
              <a:ext cx="1357312" cy="44291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commitment to eliminate access/sources</a:t>
              </a:r>
              <a:endParaRPr lang="en-US" sz="2800" b="1" dirty="0"/>
            </a:p>
          </p:txBody>
        </p:sp>
        <p:sp>
          <p:nvSpPr>
            <p:cNvPr id="63" name="AutoShape 11"/>
            <p:cNvSpPr>
              <a:spLocks noChangeArrowheads="1"/>
            </p:cNvSpPr>
            <p:nvPr/>
          </p:nvSpPr>
          <p:spPr bwMode="auto">
            <a:xfrm>
              <a:off x="4405313" y="3594100"/>
              <a:ext cx="1428750" cy="54927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knowledge and skills in participating in policy change </a:t>
              </a:r>
              <a:endParaRPr lang="en-US" sz="2800" b="1" dirty="0"/>
            </a:p>
          </p:txBody>
        </p:sp>
        <p:sp>
          <p:nvSpPr>
            <p:cNvPr id="64" name="AutoShape 12"/>
            <p:cNvSpPr>
              <a:spLocks noChangeArrowheads="1"/>
            </p:cNvSpPr>
            <p:nvPr/>
          </p:nvSpPr>
          <p:spPr bwMode="auto">
            <a:xfrm>
              <a:off x="5972175" y="2219325"/>
              <a:ext cx="1357313" cy="51911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compliance and enforcement of laws and policies</a:t>
              </a:r>
              <a:endParaRPr lang="en-US" sz="2800" b="1" dirty="0"/>
            </a:p>
          </p:txBody>
        </p:sp>
        <p:sp>
          <p:nvSpPr>
            <p:cNvPr id="65" name="AutoShape 13"/>
            <p:cNvSpPr>
              <a:spLocks noChangeArrowheads="1"/>
            </p:cNvSpPr>
            <p:nvPr/>
          </p:nvSpPr>
          <p:spPr bwMode="auto">
            <a:xfrm>
              <a:off x="4405313" y="4926012"/>
              <a:ext cx="1357312" cy="10048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knowledge about tobacco dependence; benefits and options for youth prevention (e.g, CDC guidelines, school-family initiatives)</a:t>
              </a:r>
              <a:endParaRPr lang="en-US" sz="2800" b="1" dirty="0"/>
            </a:p>
          </p:txBody>
        </p:sp>
        <p:sp>
          <p:nvSpPr>
            <p:cNvPr id="66" name="Text Box 14"/>
            <p:cNvSpPr txBox="1">
              <a:spLocks noChangeArrowheads="1"/>
            </p:cNvSpPr>
            <p:nvPr/>
          </p:nvSpPr>
          <p:spPr bwMode="auto">
            <a:xfrm>
              <a:off x="1436688" y="6067425"/>
              <a:ext cx="1357312" cy="5302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700" dirty="0"/>
                <a:t>Promote youth cessation services and</a:t>
              </a:r>
            </a:p>
            <a:p>
              <a:r>
                <a:rPr lang="en-US" sz="700" dirty="0"/>
                <a:t>policies </a:t>
              </a:r>
              <a:endParaRPr lang="en-US" sz="700" b="1" dirty="0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1368425" y="3730625"/>
              <a:ext cx="1357313" cy="773112"/>
            </a:xfrm>
            <a:prstGeom prst="rect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700" dirty="0"/>
                <a:t>Facilitate youth involvement in policy change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Recruit youth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Involve youth/adults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800" dirty="0"/>
                <a:t> Educate</a:t>
              </a:r>
              <a:endParaRPr lang="en-US" sz="2800" b="1" dirty="0"/>
            </a:p>
          </p:txBody>
        </p:sp>
        <p:sp>
          <p:nvSpPr>
            <p:cNvPr id="68" name="Text Box 16"/>
            <p:cNvSpPr txBox="1">
              <a:spLocks noChangeArrowheads="1"/>
            </p:cNvSpPr>
            <p:nvPr/>
          </p:nvSpPr>
          <p:spPr bwMode="auto">
            <a:xfrm>
              <a:off x="1377950" y="2209800"/>
              <a:ext cx="1357313" cy="13843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700" dirty="0"/>
                <a:t>Promote community involvement in restricting tobacco access to youth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Establish baseline of current practices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Inform/educate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Eliminate self-service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Facilitate active enforcement of laws</a:t>
              </a:r>
              <a:endParaRPr lang="en-US" sz="700" b="1" dirty="0"/>
            </a:p>
          </p:txBody>
        </p:sp>
        <p:sp>
          <p:nvSpPr>
            <p:cNvPr id="69" name="Line 17"/>
            <p:cNvSpPr>
              <a:spLocks noChangeShapeType="1"/>
            </p:cNvSpPr>
            <p:nvPr/>
          </p:nvSpPr>
          <p:spPr bwMode="auto">
            <a:xfrm flipV="1">
              <a:off x="5762625" y="2474912"/>
              <a:ext cx="20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Line 18"/>
            <p:cNvSpPr>
              <a:spLocks noChangeShapeType="1"/>
            </p:cNvSpPr>
            <p:nvPr/>
          </p:nvSpPr>
          <p:spPr bwMode="auto">
            <a:xfrm>
              <a:off x="7329488" y="2411412"/>
              <a:ext cx="417512" cy="1508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647700" y="1798637"/>
              <a:ext cx="650875" cy="261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100" b="1" noProof="1"/>
                <a:t>Inputs</a:t>
              </a:r>
              <a:endParaRPr lang="en-US" sz="2800" b="1" dirty="0"/>
            </a:p>
          </p:txBody>
        </p:sp>
        <p:sp>
          <p:nvSpPr>
            <p:cNvPr id="72" name="Text Box 21"/>
            <p:cNvSpPr txBox="1">
              <a:spLocks noChangeArrowheads="1"/>
            </p:cNvSpPr>
            <p:nvPr/>
          </p:nvSpPr>
          <p:spPr bwMode="auto">
            <a:xfrm>
              <a:off x="681038" y="2562225"/>
              <a:ext cx="617537" cy="4127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Coalition Members	</a:t>
              </a:r>
              <a:endParaRPr lang="en-US" sz="2800" b="1" dirty="0"/>
            </a:p>
          </p:txBody>
        </p:sp>
        <p:sp>
          <p:nvSpPr>
            <p:cNvPr id="73" name="Text Box 22"/>
            <p:cNvSpPr txBox="1">
              <a:spLocks noChangeArrowheads="1"/>
            </p:cNvSpPr>
            <p:nvPr/>
          </p:nvSpPr>
          <p:spPr bwMode="auto">
            <a:xfrm>
              <a:off x="681038" y="3249612"/>
              <a:ext cx="617537" cy="2063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Funding</a:t>
              </a:r>
              <a:endParaRPr lang="en-US" sz="2800" b="1" dirty="0"/>
            </a:p>
          </p:txBody>
        </p:sp>
        <p:sp>
          <p:nvSpPr>
            <p:cNvPr id="74" name="Text Box 23"/>
            <p:cNvSpPr txBox="1">
              <a:spLocks noChangeArrowheads="1"/>
            </p:cNvSpPr>
            <p:nvPr/>
          </p:nvSpPr>
          <p:spPr bwMode="auto">
            <a:xfrm>
              <a:off x="681038" y="3730625"/>
              <a:ext cx="617537" cy="7572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Partners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800" dirty="0"/>
                <a:t>Local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700" dirty="0"/>
                <a:t> Regional</a:t>
              </a:r>
            </a:p>
            <a:p>
              <a:pPr>
                <a:buFont typeface="Symbol" pitchFamily="18" charset="2"/>
                <a:buChar char="·"/>
              </a:pPr>
              <a:r>
                <a:rPr lang="en-US" sz="800" dirty="0"/>
                <a:t>State</a:t>
              </a:r>
              <a:endParaRPr lang="en-US" sz="2800" b="1" dirty="0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681038" y="4762500"/>
              <a:ext cx="617537" cy="5064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Research and best practices</a:t>
              </a:r>
              <a:endParaRPr lang="en-US" sz="2800" b="1" dirty="0"/>
            </a:p>
          </p:txBody>
        </p:sp>
        <p:sp>
          <p:nvSpPr>
            <p:cNvPr id="76" name="AutoShape 25"/>
            <p:cNvSpPr>
              <a:spLocks noChangeArrowheads="1"/>
            </p:cNvSpPr>
            <p:nvPr/>
          </p:nvSpPr>
          <p:spPr bwMode="auto">
            <a:xfrm>
              <a:off x="5972175" y="3662362"/>
              <a:ext cx="1357313" cy="490538"/>
            </a:xfrm>
            <a:prstGeom prst="flowChartAlternateProcess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# of youth actively engaged in policy change</a:t>
              </a:r>
              <a:endParaRPr lang="en-US" sz="2800" b="1" dirty="0"/>
            </a:p>
          </p:txBody>
        </p:sp>
        <p:sp>
          <p:nvSpPr>
            <p:cNvPr id="77" name="AutoShape 26"/>
            <p:cNvSpPr>
              <a:spLocks noChangeArrowheads="1"/>
            </p:cNvSpPr>
            <p:nvPr/>
          </p:nvSpPr>
          <p:spPr bwMode="auto">
            <a:xfrm>
              <a:off x="7747000" y="3476625"/>
              <a:ext cx="835025" cy="8048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Social norms less supportive of youth tobacco use </a:t>
              </a:r>
              <a:endParaRPr lang="en-US" sz="2800" b="1" dirty="0"/>
            </a:p>
          </p:txBody>
        </p:sp>
        <p:sp>
          <p:nvSpPr>
            <p:cNvPr id="78" name="AutoShape 27"/>
            <p:cNvSpPr>
              <a:spLocks noChangeArrowheads="1"/>
            </p:cNvSpPr>
            <p:nvPr/>
          </p:nvSpPr>
          <p:spPr bwMode="auto">
            <a:xfrm>
              <a:off x="7747000" y="2387600"/>
              <a:ext cx="904875" cy="61753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Decreased access to tobacco for minors</a:t>
              </a:r>
            </a:p>
            <a:p>
              <a:pPr eaLnBrk="0" hangingPunct="0"/>
              <a:endParaRPr lang="en-US" sz="2800" b="1" dirty="0"/>
            </a:p>
          </p:txBody>
        </p:sp>
        <p:sp>
          <p:nvSpPr>
            <p:cNvPr id="79" name="AutoShape 28"/>
            <p:cNvSpPr>
              <a:spLocks noChangeArrowheads="1"/>
            </p:cNvSpPr>
            <p:nvPr/>
          </p:nvSpPr>
          <p:spPr bwMode="auto">
            <a:xfrm>
              <a:off x="5972175" y="5105400"/>
              <a:ext cx="1462088" cy="55086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# of effective prevention programs or policies adopted</a:t>
              </a:r>
            </a:p>
            <a:p>
              <a:pPr eaLnBrk="0" hangingPunct="0"/>
              <a:endParaRPr lang="en-US" sz="2800" b="1" dirty="0"/>
            </a:p>
          </p:txBody>
        </p:sp>
        <p:sp>
          <p:nvSpPr>
            <p:cNvPr id="80" name="Line 29"/>
            <p:cNvSpPr>
              <a:spLocks noChangeShapeType="1"/>
            </p:cNvSpPr>
            <p:nvPr/>
          </p:nvSpPr>
          <p:spPr bwMode="auto">
            <a:xfrm flipH="1">
              <a:off x="8240713" y="4281487"/>
              <a:ext cx="0" cy="4810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Line 30"/>
            <p:cNvSpPr>
              <a:spLocks noChangeShapeType="1"/>
            </p:cNvSpPr>
            <p:nvPr/>
          </p:nvSpPr>
          <p:spPr bwMode="auto">
            <a:xfrm>
              <a:off x="2735263" y="4000500"/>
              <a:ext cx="20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Line 31"/>
            <p:cNvSpPr>
              <a:spLocks noChangeShapeType="1"/>
            </p:cNvSpPr>
            <p:nvPr/>
          </p:nvSpPr>
          <p:spPr bwMode="auto">
            <a:xfrm flipV="1">
              <a:off x="7329488" y="2562225"/>
              <a:ext cx="417512" cy="530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Line 32"/>
            <p:cNvSpPr>
              <a:spLocks noChangeShapeType="1"/>
            </p:cNvSpPr>
            <p:nvPr/>
          </p:nvSpPr>
          <p:spPr bwMode="auto">
            <a:xfrm flipV="1">
              <a:off x="5697538" y="4075112"/>
              <a:ext cx="312737" cy="2651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Line 33"/>
            <p:cNvSpPr>
              <a:spLocks noChangeShapeType="1"/>
            </p:cNvSpPr>
            <p:nvPr/>
          </p:nvSpPr>
          <p:spPr bwMode="auto">
            <a:xfrm flipV="1">
              <a:off x="5767388" y="5656262"/>
              <a:ext cx="273050" cy="4413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AutoShape 34"/>
            <p:cNvSpPr>
              <a:spLocks noChangeArrowheads="1"/>
            </p:cNvSpPr>
            <p:nvPr/>
          </p:nvSpPr>
          <p:spPr bwMode="auto">
            <a:xfrm>
              <a:off x="4405313" y="4241800"/>
              <a:ext cx="1357312" cy="5937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commitment by youth and adults for youth to participate in policy change</a:t>
              </a:r>
              <a:endParaRPr lang="en-US" sz="2800" b="1" dirty="0"/>
            </a:p>
          </p:txBody>
        </p:sp>
        <p:sp>
          <p:nvSpPr>
            <p:cNvPr id="86" name="AutoShape 35"/>
            <p:cNvSpPr>
              <a:spLocks noChangeArrowheads="1"/>
            </p:cNvSpPr>
            <p:nvPr/>
          </p:nvSpPr>
          <p:spPr bwMode="auto">
            <a:xfrm>
              <a:off x="5972175" y="2916237"/>
              <a:ext cx="1357313" cy="35401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Decreased supply to minors</a:t>
              </a:r>
              <a:endParaRPr lang="en-US" sz="2800" b="1" dirty="0"/>
            </a:p>
          </p:txBody>
        </p:sp>
        <p:sp>
          <p:nvSpPr>
            <p:cNvPr id="87" name="Line 36"/>
            <p:cNvSpPr>
              <a:spLocks noChangeShapeType="1"/>
            </p:cNvSpPr>
            <p:nvPr/>
          </p:nvSpPr>
          <p:spPr bwMode="auto">
            <a:xfrm flipV="1">
              <a:off x="7224713" y="3889375"/>
              <a:ext cx="522287" cy="617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AutoShape 37"/>
            <p:cNvSpPr>
              <a:spLocks noChangeArrowheads="1"/>
            </p:cNvSpPr>
            <p:nvPr/>
          </p:nvSpPr>
          <p:spPr bwMode="auto">
            <a:xfrm>
              <a:off x="5972175" y="4329112"/>
              <a:ext cx="1357313" cy="61912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adoption of policy changes that involve youth in the change process</a:t>
              </a:r>
              <a:endParaRPr lang="en-US" sz="2800" b="1" dirty="0"/>
            </a:p>
          </p:txBody>
        </p:sp>
        <p:sp>
          <p:nvSpPr>
            <p:cNvPr id="89" name="Line 38"/>
            <p:cNvSpPr>
              <a:spLocks noChangeShapeType="1"/>
            </p:cNvSpPr>
            <p:nvPr/>
          </p:nvSpPr>
          <p:spPr bwMode="auto">
            <a:xfrm>
              <a:off x="6599238" y="4152900"/>
              <a:ext cx="0" cy="176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Line 39"/>
            <p:cNvSpPr>
              <a:spLocks noChangeShapeType="1"/>
            </p:cNvSpPr>
            <p:nvPr/>
          </p:nvSpPr>
          <p:spPr bwMode="auto">
            <a:xfrm>
              <a:off x="6599238" y="2738437"/>
              <a:ext cx="0" cy="177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AutoShape 40"/>
            <p:cNvSpPr>
              <a:spLocks noChangeArrowheads="1"/>
            </p:cNvSpPr>
            <p:nvPr/>
          </p:nvSpPr>
          <p:spPr bwMode="auto">
            <a:xfrm>
              <a:off x="5976938" y="5830887"/>
              <a:ext cx="1462087" cy="6191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# of youth participating in prevention programs </a:t>
              </a:r>
              <a:endParaRPr lang="en-US" sz="2800" b="1" dirty="0"/>
            </a:p>
          </p:txBody>
        </p:sp>
        <p:sp>
          <p:nvSpPr>
            <p:cNvPr id="92" name="AutoShape 41"/>
            <p:cNvSpPr>
              <a:spLocks noChangeArrowheads="1"/>
            </p:cNvSpPr>
            <p:nvPr/>
          </p:nvSpPr>
          <p:spPr bwMode="auto">
            <a:xfrm>
              <a:off x="4405313" y="2043112"/>
              <a:ext cx="1357312" cy="9366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r>
                <a:rPr lang="en-US" sz="800" dirty="0"/>
                <a:t>Increased awareness of need to eliminate youth access to tobacco products, including tobacco industry tactics, laws, noncompliance</a:t>
              </a:r>
              <a:endParaRPr lang="en-US" sz="2800" b="1" dirty="0"/>
            </a:p>
          </p:txBody>
        </p:sp>
        <p:sp>
          <p:nvSpPr>
            <p:cNvPr id="93" name="Line 42"/>
            <p:cNvSpPr>
              <a:spLocks noChangeShapeType="1"/>
            </p:cNvSpPr>
            <p:nvPr/>
          </p:nvSpPr>
          <p:spPr bwMode="auto">
            <a:xfrm>
              <a:off x="5032375" y="2989262"/>
              <a:ext cx="0" cy="92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Line 43"/>
            <p:cNvSpPr>
              <a:spLocks noChangeShapeType="1"/>
            </p:cNvSpPr>
            <p:nvPr/>
          </p:nvSpPr>
          <p:spPr bwMode="auto">
            <a:xfrm>
              <a:off x="5032375" y="4124325"/>
              <a:ext cx="0" cy="111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Line 44"/>
            <p:cNvSpPr>
              <a:spLocks noChangeShapeType="1"/>
            </p:cNvSpPr>
            <p:nvPr/>
          </p:nvSpPr>
          <p:spPr bwMode="auto">
            <a:xfrm>
              <a:off x="5148263" y="5930900"/>
              <a:ext cx="0" cy="177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Line 45"/>
            <p:cNvSpPr>
              <a:spLocks noChangeShapeType="1"/>
            </p:cNvSpPr>
            <p:nvPr/>
          </p:nvSpPr>
          <p:spPr bwMode="auto">
            <a:xfrm>
              <a:off x="2740025" y="5391150"/>
              <a:ext cx="207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Line 46"/>
            <p:cNvSpPr>
              <a:spLocks noChangeShapeType="1"/>
            </p:cNvSpPr>
            <p:nvPr/>
          </p:nvSpPr>
          <p:spPr bwMode="auto">
            <a:xfrm flipH="1">
              <a:off x="6708775" y="5656262"/>
              <a:ext cx="3175" cy="263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Text Box 47"/>
            <p:cNvSpPr txBox="1">
              <a:spLocks noChangeArrowheads="1"/>
            </p:cNvSpPr>
            <p:nvPr/>
          </p:nvSpPr>
          <p:spPr bwMode="auto">
            <a:xfrm>
              <a:off x="1414463" y="4594225"/>
              <a:ext cx="1355725" cy="14049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700" dirty="0"/>
                <a:t>Promote school and community based prevention programs and policies 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Establish baseline of existing resources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Educate</a:t>
              </a:r>
            </a:p>
            <a:p>
              <a:pPr lvl="1">
                <a:buFont typeface="Symbol" pitchFamily="18" charset="2"/>
                <a:buChar char="·"/>
              </a:pPr>
              <a:r>
                <a:rPr lang="en-US" sz="700" dirty="0"/>
                <a:t> Assist with planning and implementing  programs/services </a:t>
              </a:r>
              <a:endParaRPr lang="en-US" sz="700" b="1" dirty="0"/>
            </a:p>
          </p:txBody>
        </p:sp>
        <p:sp>
          <p:nvSpPr>
            <p:cNvPr id="99" name="Text Box 48"/>
            <p:cNvSpPr txBox="1">
              <a:spLocks noChangeArrowheads="1"/>
            </p:cNvSpPr>
            <p:nvPr/>
          </p:nvSpPr>
          <p:spPr bwMode="auto">
            <a:xfrm>
              <a:off x="7747000" y="5772150"/>
              <a:ext cx="835025" cy="44291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Reduced morbidity and mortality</a:t>
              </a:r>
              <a:endParaRPr lang="en-US" sz="2800" b="1" dirty="0"/>
            </a:p>
          </p:txBody>
        </p:sp>
        <p:sp>
          <p:nvSpPr>
            <p:cNvPr id="100" name="Line 49"/>
            <p:cNvSpPr>
              <a:spLocks noChangeShapeType="1"/>
            </p:cNvSpPr>
            <p:nvPr/>
          </p:nvSpPr>
          <p:spPr bwMode="auto">
            <a:xfrm>
              <a:off x="5762625" y="3181350"/>
              <a:ext cx="20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Line 50"/>
            <p:cNvSpPr>
              <a:spLocks noChangeShapeType="1"/>
            </p:cNvSpPr>
            <p:nvPr/>
          </p:nvSpPr>
          <p:spPr bwMode="auto">
            <a:xfrm flipH="1">
              <a:off x="8170863" y="3044825"/>
              <a:ext cx="7937" cy="469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Line 51"/>
            <p:cNvSpPr>
              <a:spLocks noChangeShapeType="1"/>
            </p:cNvSpPr>
            <p:nvPr/>
          </p:nvSpPr>
          <p:spPr bwMode="auto">
            <a:xfrm>
              <a:off x="7329488" y="3181350"/>
              <a:ext cx="417512" cy="3540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 flipV="1">
              <a:off x="7415213" y="4281487"/>
              <a:ext cx="412750" cy="1649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AutoShape 53"/>
            <p:cNvSpPr>
              <a:spLocks noChangeArrowheads="1"/>
            </p:cNvSpPr>
            <p:nvPr/>
          </p:nvSpPr>
          <p:spPr bwMode="auto">
            <a:xfrm>
              <a:off x="2947988" y="5999162"/>
              <a:ext cx="1357312" cy="706438"/>
            </a:xfrm>
            <a:prstGeom prst="hexagon">
              <a:avLst>
                <a:gd name="adj" fmla="val 48034"/>
                <a:gd name="vf" fmla="val 11547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800" dirty="0"/>
                <a:t>See Treating Tobacco Addiction Youth Logic Model</a:t>
              </a:r>
              <a:endParaRPr lang="en-US" sz="2800" b="1" dirty="0"/>
            </a:p>
          </p:txBody>
        </p:sp>
        <p:sp>
          <p:nvSpPr>
            <p:cNvPr id="105" name="Line 55"/>
            <p:cNvSpPr>
              <a:spLocks noChangeShapeType="1"/>
            </p:cNvSpPr>
            <p:nvPr/>
          </p:nvSpPr>
          <p:spPr bwMode="auto">
            <a:xfrm>
              <a:off x="4092575" y="2738437"/>
              <a:ext cx="20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Line 56"/>
            <p:cNvSpPr>
              <a:spLocks noChangeShapeType="1"/>
            </p:cNvSpPr>
            <p:nvPr/>
          </p:nvSpPr>
          <p:spPr bwMode="auto">
            <a:xfrm>
              <a:off x="2735263" y="2738437"/>
              <a:ext cx="209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Line 57"/>
            <p:cNvSpPr>
              <a:spLocks noChangeShapeType="1"/>
            </p:cNvSpPr>
            <p:nvPr/>
          </p:nvSpPr>
          <p:spPr bwMode="auto">
            <a:xfrm>
              <a:off x="4197350" y="3889375"/>
              <a:ext cx="2079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Line 58"/>
            <p:cNvSpPr>
              <a:spLocks noChangeShapeType="1"/>
            </p:cNvSpPr>
            <p:nvPr/>
          </p:nvSpPr>
          <p:spPr bwMode="auto">
            <a:xfrm>
              <a:off x="4097338" y="5391150"/>
              <a:ext cx="2079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Text Box 59"/>
            <p:cNvSpPr txBox="1">
              <a:spLocks noChangeArrowheads="1"/>
            </p:cNvSpPr>
            <p:nvPr/>
          </p:nvSpPr>
          <p:spPr bwMode="auto">
            <a:xfrm>
              <a:off x="4597400" y="1371600"/>
              <a:ext cx="3863975" cy="265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1100" b="1" dirty="0"/>
                <a:t>Outcomes / Impact</a:t>
              </a:r>
              <a:endParaRPr lang="en-US" sz="2800" b="1" dirty="0"/>
            </a:p>
          </p:txBody>
        </p:sp>
        <p:sp>
          <p:nvSpPr>
            <p:cNvPr id="110" name="Text Box 60"/>
            <p:cNvSpPr txBox="1">
              <a:spLocks noChangeArrowheads="1"/>
            </p:cNvSpPr>
            <p:nvPr/>
          </p:nvSpPr>
          <p:spPr bwMode="auto">
            <a:xfrm>
              <a:off x="3048000" y="2474912"/>
              <a:ext cx="1044575" cy="882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Community</a:t>
              </a:r>
            </a:p>
            <a:p>
              <a:r>
                <a:rPr lang="en-US" sz="800" dirty="0"/>
                <a:t>Parents, Caretakers</a:t>
              </a:r>
            </a:p>
            <a:p>
              <a:r>
                <a:rPr lang="en-US" sz="800" dirty="0"/>
                <a:t>Law enforcement</a:t>
              </a:r>
            </a:p>
            <a:p>
              <a:r>
                <a:rPr lang="en-US" sz="800" dirty="0"/>
                <a:t>Retailer </a:t>
              </a:r>
            </a:p>
            <a:p>
              <a:r>
                <a:rPr lang="en-US" sz="800" dirty="0"/>
                <a:t>Health Department </a:t>
              </a:r>
              <a:endParaRPr lang="en-US" sz="2800" b="1" dirty="0"/>
            </a:p>
          </p:txBody>
        </p:sp>
        <p:sp>
          <p:nvSpPr>
            <p:cNvPr id="111" name="Text Box 61"/>
            <p:cNvSpPr txBox="1">
              <a:spLocks noChangeArrowheads="1"/>
            </p:cNvSpPr>
            <p:nvPr/>
          </p:nvSpPr>
          <p:spPr bwMode="auto">
            <a:xfrm>
              <a:off x="3048000" y="3711575"/>
              <a:ext cx="1044575" cy="84455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Community org,</a:t>
              </a:r>
            </a:p>
            <a:p>
              <a:r>
                <a:rPr lang="en-US" sz="800" dirty="0"/>
                <a:t>Businesses</a:t>
              </a:r>
            </a:p>
            <a:p>
              <a:r>
                <a:rPr lang="en-US" sz="800" dirty="0"/>
                <a:t>Policy makers</a:t>
              </a:r>
            </a:p>
            <a:p>
              <a:r>
                <a:rPr lang="en-US" sz="800" dirty="0"/>
                <a:t>Adults</a:t>
              </a:r>
            </a:p>
            <a:p>
              <a:r>
                <a:rPr lang="en-US" sz="800" dirty="0"/>
                <a:t>Youth serving org</a:t>
              </a:r>
            </a:p>
            <a:p>
              <a:r>
                <a:rPr lang="en-US" sz="800" dirty="0"/>
                <a:t>Youth </a:t>
              </a:r>
              <a:endParaRPr lang="en-US" sz="2800" b="1" dirty="0"/>
            </a:p>
          </p:txBody>
        </p:sp>
        <p:sp>
          <p:nvSpPr>
            <p:cNvPr id="112" name="Text Box 62"/>
            <p:cNvSpPr txBox="1">
              <a:spLocks noChangeArrowheads="1"/>
            </p:cNvSpPr>
            <p:nvPr/>
          </p:nvSpPr>
          <p:spPr bwMode="auto">
            <a:xfrm>
              <a:off x="3052763" y="4948237"/>
              <a:ext cx="1044575" cy="7080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800" dirty="0"/>
                <a:t>Schools</a:t>
              </a:r>
            </a:p>
            <a:p>
              <a:r>
                <a:rPr lang="en-US" sz="800" dirty="0"/>
                <a:t>Community</a:t>
              </a:r>
            </a:p>
            <a:p>
              <a:r>
                <a:rPr lang="en-US" sz="800" dirty="0"/>
                <a:t>Families</a:t>
              </a:r>
            </a:p>
            <a:p>
              <a:r>
                <a:rPr lang="en-US" sz="800" dirty="0"/>
                <a:t>Youth serving org</a:t>
              </a:r>
            </a:p>
            <a:p>
              <a:r>
                <a:rPr lang="en-US" sz="800" dirty="0"/>
                <a:t>Youth </a:t>
              </a:r>
              <a:endParaRPr lang="en-US" sz="2800" b="1" dirty="0"/>
            </a:p>
          </p:txBody>
        </p:sp>
        <p:sp>
          <p:nvSpPr>
            <p:cNvPr id="113" name="Line 63"/>
            <p:cNvSpPr>
              <a:spLocks noChangeShapeType="1"/>
            </p:cNvSpPr>
            <p:nvPr/>
          </p:nvSpPr>
          <p:spPr bwMode="auto">
            <a:xfrm>
              <a:off x="7329488" y="4594225"/>
              <a:ext cx="487362" cy="236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762500" y="1636713"/>
              <a:ext cx="3619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445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Agencies will report metric data on a quarterly basis </a:t>
            </a:r>
          </a:p>
          <a:p>
            <a:r>
              <a:rPr lang="en-US" dirty="0"/>
              <a:t>Agencies will enter the data into a web-based system administered by GOMB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826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collected will be evaluated against the goals and sub-goals using the SMART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38299" y="3429001"/>
            <a:ext cx="7277002" cy="2789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Trebuchet MS" pitchFamily="34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Trebuchet MS" pitchFamily="34" charset="0"/>
              <a:buChar char="•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Trebuchet MS" pitchFamily="34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Trebuchet MS" pitchFamily="34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Trebuchet MS" pitchFamily="34" charset="0"/>
              <a:buChar char="•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itchFamily="34" charset="0"/>
              <a:buNone/>
            </a:pPr>
            <a:r>
              <a:rPr lang="en-US" b="1" u="sng" dirty="0"/>
              <a:t>STATE</a:t>
            </a:r>
            <a:r>
              <a:rPr lang="en-US" dirty="0"/>
              <a:t>				</a:t>
            </a:r>
            <a:r>
              <a:rPr lang="en-US" b="1" u="sng" dirty="0"/>
              <a:t>FEDERAL</a:t>
            </a:r>
          </a:p>
          <a:p>
            <a:pPr marL="0" indent="0">
              <a:buFont typeface="Trebuchet MS" pitchFamily="34" charset="0"/>
              <a:buNone/>
            </a:pPr>
            <a:r>
              <a:rPr lang="en-US" u="sng" dirty="0"/>
              <a:t>S</a:t>
            </a:r>
            <a:r>
              <a:rPr lang="en-US" dirty="0"/>
              <a:t>trategic				</a:t>
            </a:r>
            <a:r>
              <a:rPr lang="en-US" u="sng" dirty="0"/>
              <a:t>P</a:t>
            </a:r>
            <a:r>
              <a:rPr lang="en-US" dirty="0"/>
              <a:t>rogram </a:t>
            </a:r>
          </a:p>
          <a:p>
            <a:pPr marL="0" indent="0">
              <a:buFont typeface="Trebuchet MS" pitchFamily="34" charset="0"/>
              <a:buNone/>
            </a:pPr>
            <a:r>
              <a:rPr lang="en-US" u="sng" dirty="0"/>
              <a:t>M</a:t>
            </a:r>
            <a:r>
              <a:rPr lang="en-US" dirty="0"/>
              <a:t>anagement 			</a:t>
            </a:r>
            <a:r>
              <a:rPr lang="en-US" u="sng" dirty="0"/>
              <a:t>A</a:t>
            </a:r>
            <a:r>
              <a:rPr lang="en-US" dirty="0"/>
              <a:t>ssessment</a:t>
            </a:r>
          </a:p>
          <a:p>
            <a:pPr marL="0" indent="0">
              <a:buFont typeface="Trebuchet MS" pitchFamily="34" charset="0"/>
              <a:buNone/>
            </a:pPr>
            <a:r>
              <a:rPr lang="en-US" u="sng" dirty="0"/>
              <a:t>A</a:t>
            </a:r>
            <a:r>
              <a:rPr lang="en-US" dirty="0"/>
              <a:t>ccountability  			</a:t>
            </a:r>
            <a:r>
              <a:rPr lang="en-US" u="sng" dirty="0"/>
              <a:t>R</a:t>
            </a:r>
            <a:r>
              <a:rPr lang="en-US" dirty="0"/>
              <a:t>ating </a:t>
            </a:r>
          </a:p>
          <a:p>
            <a:pPr marL="0" indent="0">
              <a:buFont typeface="Trebuchet MS" pitchFamily="34" charset="0"/>
              <a:buNone/>
            </a:pPr>
            <a:r>
              <a:rPr lang="en-US" u="sng" dirty="0"/>
              <a:t>R</a:t>
            </a:r>
            <a:r>
              <a:rPr lang="en-US" dirty="0"/>
              <a:t>eporting 				</a:t>
            </a:r>
            <a:r>
              <a:rPr lang="en-US" u="sng" dirty="0"/>
              <a:t>T</a:t>
            </a:r>
            <a:r>
              <a:rPr lang="en-US" dirty="0"/>
              <a:t>ool</a:t>
            </a:r>
          </a:p>
          <a:p>
            <a:pPr marL="0" indent="0">
              <a:buFont typeface="Trebuchet MS" pitchFamily="34" charset="0"/>
              <a:buNone/>
            </a:pPr>
            <a:r>
              <a:rPr lang="en-US" u="sng" dirty="0"/>
              <a:t>T</a:t>
            </a:r>
            <a:r>
              <a:rPr lang="en-US" dirty="0"/>
              <a:t>ool</a:t>
            </a:r>
          </a:p>
        </p:txBody>
      </p:sp>
    </p:spTree>
    <p:extLst>
      <p:ext uri="{BB962C8B-B14F-4D97-AF65-F5344CB8AC3E}">
        <p14:creationId xmlns:p14="http://schemas.microsoft.com/office/powerpoint/2010/main" val="129280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SMART is a questionnaire completed by GOMB analysts</a:t>
            </a:r>
          </a:p>
          <a:p>
            <a:r>
              <a:rPr lang="en-US" dirty="0"/>
              <a:t>Analysts will utilize the data collected during the course of the year to answer the yes/no questions related to the program</a:t>
            </a:r>
          </a:p>
          <a:p>
            <a:r>
              <a:rPr lang="en-US" dirty="0"/>
              <a:t>The questions are weighted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A8D7-4DB3-4C97-BC4D-52D31E3CA208}" type="datetime1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GOMB 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0998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Document_x0020_Category xmlns="c4ef4cfd-1840-47f6-b027-be1284ee68eb">BFR Related Documents</Document_x0020_Category>
    <Date xmlns="c4ef4cfd-1840-47f6-b027-be1284ee68eb" xsi:nil="true"/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D09823-744F-47E9-B511-56172AB82F65}">
  <ds:schemaRefs>
    <ds:schemaRef ds:uri="http://schemas.microsoft.com/office/2006/metadata/properties"/>
    <ds:schemaRef ds:uri="http://schemas.microsoft.com/sharepoint/v3"/>
    <ds:schemaRef ds:uri="c4ef4cfd-1840-47f6-b027-be1284ee68eb"/>
  </ds:schemaRefs>
</ds:datastoreItem>
</file>

<file path=customXml/itemProps2.xml><?xml version="1.0" encoding="utf-8"?>
<ds:datastoreItem xmlns:ds="http://schemas.openxmlformats.org/officeDocument/2006/customXml" ds:itemID="{4EE48A95-1113-4B2A-8906-2D256A9BBD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2E36CB-2531-4C6B-BC64-6DAA65371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6496</TotalTime>
  <Words>720</Words>
  <Application>Microsoft Office PowerPoint</Application>
  <PresentationFormat>On-screen Show (4:3)</PresentationFormat>
  <Paragraphs>135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Symbol</vt:lpstr>
      <vt:lpstr>Trebuchet MS</vt:lpstr>
      <vt:lpstr>Office Theme</vt:lpstr>
      <vt:lpstr>Logic Models and SMART</vt:lpstr>
      <vt:lpstr>Logic Model</vt:lpstr>
      <vt:lpstr>PowerPoint Presentation</vt:lpstr>
      <vt:lpstr>PowerPoint Presentation</vt:lpstr>
      <vt:lpstr>PowerPoint Presentation</vt:lpstr>
      <vt:lpstr>PowerPoint Presentation</vt:lpstr>
      <vt:lpstr>Collecting Data</vt:lpstr>
      <vt:lpstr>Evaluating Data</vt:lpstr>
      <vt:lpstr>Evaluating Data</vt:lpstr>
      <vt:lpstr>Evaluating Data</vt:lpstr>
      <vt:lpstr>Utilizing Data To Allocate Resources </vt:lpstr>
    </vt:vector>
  </TitlesOfParts>
  <Company>GOMB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Model and SMART</dc:title>
  <dc:creator>Curt ClemonsMosby</dc:creator>
  <cp:lastModifiedBy>Dampetla Ediga Sasidhar Gowd</cp:lastModifiedBy>
  <cp:revision>47</cp:revision>
  <cp:lastPrinted>2011-08-11T20:57:21Z</cp:lastPrinted>
  <dcterms:created xsi:type="dcterms:W3CDTF">2011-04-07T21:01:15Z</dcterms:created>
  <dcterms:modified xsi:type="dcterms:W3CDTF">2022-06-08T05:52:26Z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  <property fmtid="{D5CDD505-2E9C-101B-9397-08002B2CF9AE}" pid="3" name="Order">
    <vt:r8>12200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